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
  </p:notesMasterIdLst>
  <p:handoutMasterIdLst>
    <p:handoutMasterId r:id="rId13"/>
  </p:handoutMasterIdLst>
  <p:sldIdLst>
    <p:sldId id="333" r:id="rId2"/>
    <p:sldId id="299" r:id="rId3"/>
    <p:sldId id="328" r:id="rId4"/>
    <p:sldId id="334" r:id="rId5"/>
    <p:sldId id="321" r:id="rId6"/>
    <p:sldId id="331" r:id="rId7"/>
    <p:sldId id="335" r:id="rId8"/>
    <p:sldId id="332" r:id="rId9"/>
    <p:sldId id="326" r:id="rId10"/>
    <p:sldId id="336" r:id="rId11"/>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828" y="-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6B4921D2-4C10-4807-BB47-8C278AFA18F4}" type="datetimeFigureOut">
              <a:rPr lang="en-GB" smtClean="0"/>
              <a:pPr/>
              <a:t>06/03/2013</a:t>
            </a:fld>
            <a:endParaRPr lang="en-GB"/>
          </a:p>
        </p:txBody>
      </p:sp>
      <p:sp>
        <p:nvSpPr>
          <p:cNvPr id="4" name="Footer Placeholder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5" name="Slide Number Placehold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6A5AC5ED-3CDE-475F-8181-42FECE147A1C}" type="slidenum">
              <a:rPr lang="en-GB" smtClean="0"/>
              <a:pPr/>
              <a:t>‹#›</a:t>
            </a:fld>
            <a:endParaRPr lang="en-GB"/>
          </a:p>
        </p:txBody>
      </p:sp>
    </p:spTree>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2A124859-F0CD-4A7C-BE37-F5F91AC8758E}" type="datetimeFigureOut">
              <a:rPr lang="en-GB" smtClean="0"/>
              <a:pPr/>
              <a:t>06/03/2013</a:t>
            </a:fld>
            <a:endParaRPr lang="en-GB"/>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CAA436A8-AC52-4052-B8C9-C54F8FB31C58}" type="slidenum">
              <a:rPr lang="en-GB" smtClean="0"/>
              <a:pPr/>
              <a:t>‹#›</a:t>
            </a:fld>
            <a:endParaRPr lang="en-GB"/>
          </a:p>
        </p:txBody>
      </p:sp>
    </p:spTree>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2</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3</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4</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5</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9</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7A85E8B-3DC3-471C-B357-AB88356E49B2}" type="datetime1">
              <a:rPr lang="en-GB" smtClean="0"/>
              <a:pPr/>
              <a:t>06/03/2013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7241DF0-4498-494E-90E7-C1B8F010B2B2}" type="datetime1">
              <a:rPr lang="en-GB" smtClean="0"/>
              <a:pPr/>
              <a:t>06/03/2013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49" y="366713"/>
            <a:ext cx="1543051" cy="78009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42901" y="366713"/>
            <a:ext cx="4476751" cy="7800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74A9865-99D6-4344-A17E-BA31634E6869}" type="datetime1">
              <a:rPr lang="en-GB" smtClean="0"/>
              <a:pPr/>
              <a:t>06/03/2013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4B93DAC-4FE0-4D4A-8E46-50D2A5DB53CB}" type="datetime1">
              <a:rPr lang="en-GB" smtClean="0"/>
              <a:pPr/>
              <a:t>06/03/2013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08AE96-1ABE-4705-AA41-084E702D7F96}" type="datetime1">
              <a:rPr lang="en-GB" smtClean="0"/>
              <a:pPr/>
              <a:t>06/03/2013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429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5052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F0DE534-739A-433F-B8A3-9644189ACD7A}" type="datetime1">
              <a:rPr lang="en-GB" smtClean="0"/>
              <a:pPr/>
              <a:t>06/03/2013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66E8EFD-F424-46F4-A7E6-1D637B086958}" type="datetime1">
              <a:rPr lang="en-GB" smtClean="0"/>
              <a:pPr/>
              <a:t>06/03/2013</a:t>
            </a:fld>
            <a:endParaRPr lang="en-GB"/>
          </a:p>
        </p:txBody>
      </p:sp>
      <p:sp>
        <p:nvSpPr>
          <p:cNvPr id="8" name="Footer Placeholder 7"/>
          <p:cNvSpPr>
            <a:spLocks noGrp="1"/>
          </p:cNvSpPr>
          <p:nvPr>
            <p:ph type="ftr" sz="quarter" idx="11"/>
          </p:nvPr>
        </p:nvSpPr>
        <p:spPr/>
        <p:txBody>
          <a:bodyPr/>
          <a:lstStyle/>
          <a:p>
            <a:r>
              <a:rPr lang="en-GB" smtClean="0"/>
              <a:t>RUSSIA IN REVOLUTION 1917-1924</a:t>
            </a:r>
            <a:endParaRPr lang="en-GB"/>
          </a:p>
        </p:txBody>
      </p:sp>
      <p:sp>
        <p:nvSpPr>
          <p:cNvPr id="9" name="Slide Number Placeholder 8"/>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7BAECE5-B98D-4414-BA0D-F2D5E8AFF6FF}" type="datetime1">
              <a:rPr lang="en-GB" smtClean="0"/>
              <a:pPr/>
              <a:t>06/03/2013</a:t>
            </a:fld>
            <a:endParaRPr lang="en-GB"/>
          </a:p>
        </p:txBody>
      </p:sp>
      <p:sp>
        <p:nvSpPr>
          <p:cNvPr id="4" name="Footer Placeholder 3"/>
          <p:cNvSpPr>
            <a:spLocks noGrp="1"/>
          </p:cNvSpPr>
          <p:nvPr>
            <p:ph type="ftr" sz="quarter" idx="11"/>
          </p:nvPr>
        </p:nvSpPr>
        <p:spPr/>
        <p:txBody>
          <a:bodyPr/>
          <a:lstStyle/>
          <a:p>
            <a:r>
              <a:rPr lang="en-GB" smtClean="0"/>
              <a:t>RUSSIA IN REVOLUTION 1917-1924</a:t>
            </a:r>
            <a:endParaRPr lang="en-GB"/>
          </a:p>
        </p:txBody>
      </p:sp>
      <p:sp>
        <p:nvSpPr>
          <p:cNvPr id="5" name="Slide Number Placeholder 4"/>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9749DC-D3FD-4015-900C-6F060CE642AE}" type="datetime1">
              <a:rPr lang="en-GB" smtClean="0"/>
              <a:pPr/>
              <a:t>06/03/2013</a:t>
            </a:fld>
            <a:endParaRPr lang="en-GB"/>
          </a:p>
        </p:txBody>
      </p:sp>
      <p:sp>
        <p:nvSpPr>
          <p:cNvPr id="3" name="Footer Placeholder 2"/>
          <p:cNvSpPr>
            <a:spLocks noGrp="1"/>
          </p:cNvSpPr>
          <p:nvPr>
            <p:ph type="ftr" sz="quarter" idx="11"/>
          </p:nvPr>
        </p:nvSpPr>
        <p:spPr/>
        <p:txBody>
          <a:bodyPr/>
          <a:lstStyle/>
          <a:p>
            <a:r>
              <a:rPr lang="en-GB" smtClean="0"/>
              <a:t>RUSSIA IN REVOLUTION 1917-1924</a:t>
            </a:r>
            <a:endParaRPr lang="en-GB"/>
          </a:p>
        </p:txBody>
      </p:sp>
      <p:sp>
        <p:nvSpPr>
          <p:cNvPr id="4" name="Slide Number Placeholder 3"/>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23162-24F2-4CB0-B098-0CFDB2A0A3B2}" type="datetime1">
              <a:rPr lang="en-GB" smtClean="0"/>
              <a:pPr/>
              <a:t>06/03/2013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09636D-E4D4-4625-83D3-880E4CE4566C}" type="datetime1">
              <a:rPr lang="en-GB" smtClean="0"/>
              <a:pPr/>
              <a:t>06/03/2013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1FBCC2-C180-4705-9692-E37FB99A4A5A}" type="datetime1">
              <a:rPr lang="en-GB" smtClean="0"/>
              <a:pPr/>
              <a:t>06/03/2013</a:t>
            </a:fld>
            <a:endParaRPr lang="en-GB"/>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RUSSIA IN REVOLUTION 1917-1924</a:t>
            </a:r>
            <a:endParaRPr lang="en-GB"/>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A0AD32-EEB8-4EF7-946D-0C48487C5CB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carloslabs.com/projects/200712B/GroundZero.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youtube.com/watch?v=gJe7fY-yowk" TargetMode="Externa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Y0265"/>
          <p:cNvPicPr>
            <a:picLocks noChangeAspect="1" noChangeArrowheads="1"/>
          </p:cNvPicPr>
          <p:nvPr/>
        </p:nvPicPr>
        <p:blipFill>
          <a:blip r:embed="rId2"/>
          <a:srcRect/>
          <a:stretch>
            <a:fillRect/>
          </a:stretch>
        </p:blipFill>
        <p:spPr bwMode="auto">
          <a:xfrm>
            <a:off x="683568" y="-891480"/>
            <a:ext cx="7920880" cy="8775093"/>
          </a:xfrm>
          <a:prstGeom prst="rect">
            <a:avLst/>
          </a:prstGeom>
          <a:noFill/>
          <a:ln w="9525">
            <a:noFill/>
            <a:miter lim="800000"/>
            <a:headEnd/>
            <a:tailEnd/>
          </a:ln>
        </p:spPr>
      </p:pic>
      <p:sp>
        <p:nvSpPr>
          <p:cNvPr id="46082" name="AutoShape 2"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4" name="AutoShape 4"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8" name="Rounded Rectangle 7"/>
          <p:cNvSpPr/>
          <p:nvPr/>
        </p:nvSpPr>
        <p:spPr>
          <a:xfrm>
            <a:off x="1907704" y="4869160"/>
            <a:ext cx="5328592" cy="1152128"/>
          </a:xfrm>
          <a:prstGeom prst="roundRect">
            <a:avLst/>
          </a:prstGeom>
          <a:solidFill>
            <a:schemeClr val="accent1">
              <a:alpha val="5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086" name="AutoShape 6"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9" name="Rounded Rectangle 8"/>
          <p:cNvSpPr/>
          <p:nvPr/>
        </p:nvSpPr>
        <p:spPr>
          <a:xfrm>
            <a:off x="2051720" y="116632"/>
            <a:ext cx="5328592" cy="1152128"/>
          </a:xfrm>
          <a:prstGeom prst="roundRect">
            <a:avLst/>
          </a:prstGeom>
          <a:solidFill>
            <a:schemeClr val="accent1">
              <a:alpha val="5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899592" y="103267"/>
            <a:ext cx="7632848" cy="6494085"/>
          </a:xfrm>
          <a:prstGeom prst="rect">
            <a:avLst/>
          </a:prstGeom>
          <a:noFill/>
        </p:spPr>
        <p:txBody>
          <a:bodyPr wrap="square" rtlCol="0">
            <a:spAutoFit/>
          </a:bodyPr>
          <a:lstStyle/>
          <a:p>
            <a:pPr algn="ctr"/>
            <a:r>
              <a:rPr lang="en-GB" sz="3200" b="1" dirty="0" smtClean="0">
                <a:solidFill>
                  <a:schemeClr val="bg1"/>
                </a:solidFill>
                <a:effectLst>
                  <a:outerShdw blurRad="38100" dist="38100" dir="2700000" algn="tl">
                    <a:srgbClr val="000000">
                      <a:alpha val="43137"/>
                    </a:srgbClr>
                  </a:outerShdw>
                </a:effectLst>
                <a:latin typeface="Candara" pitchFamily="34" charset="0"/>
              </a:rPr>
              <a:t>CONTROLLED </a:t>
            </a:r>
            <a:r>
              <a:rPr lang="en-GB" sz="3200" b="1" dirty="0" smtClean="0">
                <a:solidFill>
                  <a:schemeClr val="bg1"/>
                </a:solidFill>
                <a:effectLst>
                  <a:outerShdw blurRad="38100" dist="38100" dir="2700000" algn="tl">
                    <a:srgbClr val="000000">
                      <a:alpha val="43137"/>
                    </a:srgbClr>
                  </a:outerShdw>
                </a:effectLst>
                <a:latin typeface="Candara" pitchFamily="34" charset="0"/>
              </a:rPr>
              <a:t>ASSESSMENT:</a:t>
            </a:r>
          </a:p>
          <a:p>
            <a:pPr lvl="0" algn="ctr"/>
            <a:r>
              <a:rPr kumimoji="0" lang="en-GB" sz="3200" b="1" i="1" u="none" strike="noStrike" cap="none" normalizeH="0" dirty="0" smtClean="0">
                <a:ln>
                  <a:noFill/>
                </a:ln>
                <a:solidFill>
                  <a:schemeClr val="bg1"/>
                </a:solidFill>
                <a:effectLst>
                  <a:outerShdw blurRad="38100" dist="38100" dir="2700000" algn="tl">
                    <a:srgbClr val="000000">
                      <a:alpha val="43137"/>
                    </a:srgbClr>
                  </a:outerShdw>
                </a:effectLst>
                <a:latin typeface="Candara" pitchFamily="34" charset="0"/>
                <a:cs typeface="Arial" charset="0"/>
              </a:rPr>
              <a:t>Cold War Relations 1941-1965</a:t>
            </a:r>
          </a:p>
          <a:p>
            <a:pPr lvl="0" algn="ctr"/>
            <a:endParaRPr lang="en-GB" sz="3200" b="1" i="1" dirty="0" smtClean="0">
              <a:solidFill>
                <a:schemeClr val="bg1"/>
              </a:solidFill>
              <a:effectLst>
                <a:outerShdw blurRad="38100" dist="38100" dir="2700000" algn="tl">
                  <a:srgbClr val="000000">
                    <a:alpha val="43137"/>
                  </a:srgbClr>
                </a:outerShdw>
              </a:effectLst>
              <a:latin typeface="Candara" pitchFamily="34" charset="0"/>
              <a:cs typeface="Arial" charset="0"/>
            </a:endParaRPr>
          </a:p>
          <a:p>
            <a:pPr lvl="0" algn="ctr"/>
            <a:endParaRPr kumimoji="0" lang="en-GB" sz="3200" b="1" i="1" u="none" strike="noStrike" cap="none" normalizeH="0" dirty="0" smtClean="0">
              <a:ln>
                <a:noFill/>
              </a:ln>
              <a:solidFill>
                <a:schemeClr val="bg1"/>
              </a:solidFill>
              <a:effectLst>
                <a:outerShdw blurRad="38100" dist="38100" dir="2700000" algn="tl">
                  <a:srgbClr val="000000">
                    <a:alpha val="43137"/>
                  </a:srgbClr>
                </a:outerShdw>
              </a:effectLst>
              <a:latin typeface="Candara" pitchFamily="34" charset="0"/>
              <a:cs typeface="Arial" charset="0"/>
            </a:endParaRPr>
          </a:p>
          <a:p>
            <a:pPr lvl="0" algn="ctr"/>
            <a:endParaRPr lang="en-GB" sz="3200" b="1" i="1" dirty="0" smtClean="0">
              <a:solidFill>
                <a:schemeClr val="bg1"/>
              </a:solidFill>
              <a:effectLst>
                <a:outerShdw blurRad="38100" dist="38100" dir="2700000" algn="tl">
                  <a:srgbClr val="000000">
                    <a:alpha val="43137"/>
                  </a:srgbClr>
                </a:outerShdw>
              </a:effectLst>
              <a:latin typeface="Candara" pitchFamily="34" charset="0"/>
              <a:cs typeface="Arial" charset="0"/>
            </a:endParaRPr>
          </a:p>
          <a:p>
            <a:pPr algn="ctr"/>
            <a:endParaRPr lang="en-GB" sz="2800" b="1" dirty="0" smtClean="0">
              <a:solidFill>
                <a:schemeClr val="bg1"/>
              </a:solidFill>
              <a:effectLst>
                <a:outerShdw blurRad="38100" dist="38100" dir="2700000" algn="tl">
                  <a:srgbClr val="000000">
                    <a:alpha val="43137"/>
                  </a:srgbClr>
                </a:outerShdw>
              </a:effectLst>
              <a:latin typeface="Candara" pitchFamily="34" charset="0"/>
            </a:endParaRPr>
          </a:p>
          <a:p>
            <a:pPr algn="ctr"/>
            <a:endParaRPr lang="en-GB" sz="3200" b="1" dirty="0" smtClean="0">
              <a:solidFill>
                <a:schemeClr val="bg1"/>
              </a:solidFill>
              <a:effectLst>
                <a:outerShdw blurRad="38100" dist="38100" dir="2700000" algn="tl">
                  <a:srgbClr val="000000">
                    <a:alpha val="43137"/>
                  </a:srgbClr>
                </a:outerShdw>
              </a:effectLst>
              <a:latin typeface="Candara" pitchFamily="34" charset="0"/>
            </a:endParaRPr>
          </a:p>
          <a:p>
            <a:pPr algn="ctr"/>
            <a:endParaRPr lang="en-GB" sz="3200" b="1" dirty="0" smtClean="0">
              <a:solidFill>
                <a:schemeClr val="bg1"/>
              </a:solidFill>
              <a:effectLst>
                <a:outerShdw blurRad="38100" dist="38100" dir="2700000" algn="tl">
                  <a:srgbClr val="000000">
                    <a:alpha val="43137"/>
                  </a:srgbClr>
                </a:outerShdw>
              </a:effectLst>
              <a:latin typeface="Candara" pitchFamily="34" charset="0"/>
            </a:endParaRPr>
          </a:p>
          <a:p>
            <a:pPr algn="ctr"/>
            <a:r>
              <a:rPr lang="en-GB" sz="4800" b="1" dirty="0" smtClean="0">
                <a:solidFill>
                  <a:srgbClr val="00B0F0"/>
                </a:solidFill>
                <a:effectLst>
                  <a:outerShdw blurRad="38100" dist="38100" dir="2700000" algn="tl">
                    <a:srgbClr val="000000">
                      <a:alpha val="43137"/>
                    </a:srgbClr>
                  </a:outerShdw>
                </a:effectLst>
              </a:rPr>
              <a:t>The Start of the Arms Race</a:t>
            </a:r>
          </a:p>
          <a:p>
            <a:pPr algn="ctr"/>
            <a:endParaRPr lang="en-GB" sz="1200" b="1" dirty="0" smtClean="0">
              <a:solidFill>
                <a:schemeClr val="bg1"/>
              </a:solidFill>
              <a:effectLst>
                <a:outerShdw blurRad="38100" dist="38100" dir="2700000" algn="tl">
                  <a:srgbClr val="000000">
                    <a:alpha val="43137"/>
                  </a:srgbClr>
                </a:outerShdw>
              </a:effectLst>
              <a:latin typeface="Candara" pitchFamily="34" charset="0"/>
            </a:endParaRPr>
          </a:p>
          <a:p>
            <a:pPr algn="ctr"/>
            <a:r>
              <a:rPr lang="en-GB" sz="3200" b="1" dirty="0" smtClean="0">
                <a:solidFill>
                  <a:schemeClr val="bg1"/>
                </a:solidFill>
                <a:effectLst>
                  <a:outerShdw blurRad="38100" dist="38100" dir="2700000" algn="tl">
                    <a:srgbClr val="000000">
                      <a:alpha val="43137"/>
                    </a:srgbClr>
                  </a:outerShdw>
                </a:effectLst>
                <a:latin typeface="Candara" pitchFamily="34" charset="0"/>
              </a:rPr>
              <a:t>The </a:t>
            </a:r>
            <a:r>
              <a:rPr lang="en-GB" sz="3200" b="1" dirty="0" smtClean="0">
                <a:solidFill>
                  <a:schemeClr val="bg1"/>
                </a:solidFill>
                <a:effectLst>
                  <a:outerShdw blurRad="38100" dist="38100" dir="2700000" algn="tl">
                    <a:srgbClr val="000000">
                      <a:alpha val="43137"/>
                    </a:srgbClr>
                  </a:outerShdw>
                </a:effectLst>
                <a:latin typeface="Candara" pitchFamily="34" charset="0"/>
              </a:rPr>
              <a:t>BIG Question:</a:t>
            </a:r>
          </a:p>
          <a:p>
            <a:pPr algn="ctr"/>
            <a:r>
              <a:rPr kumimoji="0" lang="en-GB" sz="3200" b="1" i="1" u="sng" strike="noStrike" cap="none" normalizeH="0" baseline="0" dirty="0" smtClean="0">
                <a:ln>
                  <a:noFill/>
                </a:ln>
                <a:solidFill>
                  <a:schemeClr val="bg1"/>
                </a:solidFill>
                <a:effectLst>
                  <a:outerShdw blurRad="38100" dist="38100" dir="2700000" algn="tl">
                    <a:srgbClr val="000000">
                      <a:alpha val="43137"/>
                    </a:srgbClr>
                  </a:outerShdw>
                </a:effectLst>
                <a:latin typeface="Candara" pitchFamily="34" charset="0"/>
                <a:cs typeface="Arial" charset="0"/>
              </a:rPr>
              <a:t>What caused the Cold War?</a:t>
            </a:r>
          </a:p>
          <a:p>
            <a:pPr algn="ctr"/>
            <a:endParaRPr lang="en-GB" sz="2800" b="1" i="1" dirty="0" smtClean="0">
              <a:solidFill>
                <a:schemeClr val="bg1"/>
              </a:solidFill>
              <a:effectLst>
                <a:outerShdw blurRad="38100" dist="38100" dir="2700000" algn="tl">
                  <a:srgbClr val="000000">
                    <a:alpha val="43137"/>
                  </a:srgbClr>
                </a:outerShdw>
              </a:effectLst>
              <a:latin typeface="Candar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effectLst>
                  <a:outerShdw blurRad="38100" dist="38100" dir="2700000" algn="tl">
                    <a:srgbClr val="000000">
                      <a:alpha val="43137"/>
                    </a:srgbClr>
                  </a:outerShdw>
                </a:effectLst>
              </a:rPr>
              <a:t>PLENARY</a:t>
            </a:r>
            <a:endParaRPr lang="en-GB"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423317"/>
            <a:ext cx="8229600" cy="4525963"/>
          </a:xfrm>
        </p:spPr>
        <p:txBody>
          <a:bodyPr>
            <a:normAutofit/>
          </a:bodyPr>
          <a:lstStyle/>
          <a:p>
            <a:pPr algn="ctr">
              <a:buNone/>
            </a:pPr>
            <a:r>
              <a:rPr lang="en-GB" sz="2400" b="1" dirty="0" smtClean="0">
                <a:effectLst>
                  <a:outerShdw blurRad="38100" dist="38100" dir="2700000" algn="tl">
                    <a:srgbClr val="000000">
                      <a:alpha val="43137"/>
                    </a:srgbClr>
                  </a:outerShdw>
                </a:effectLst>
              </a:rPr>
              <a:t>The </a:t>
            </a:r>
            <a:r>
              <a:rPr lang="en-GB" sz="2400" b="1" dirty="0" smtClean="0">
                <a:solidFill>
                  <a:srgbClr val="FF0000"/>
                </a:solidFill>
                <a:effectLst>
                  <a:outerShdw blurRad="38100" dist="38100" dir="2700000" algn="tl">
                    <a:srgbClr val="000000">
                      <a:alpha val="43137"/>
                    </a:srgbClr>
                  </a:outerShdw>
                </a:effectLst>
              </a:rPr>
              <a:t>REAL LIFE </a:t>
            </a:r>
            <a:r>
              <a:rPr lang="en-GB" sz="2400" b="1" dirty="0" smtClean="0">
                <a:effectLst>
                  <a:outerShdw blurRad="38100" dist="38100" dir="2700000" algn="tl">
                    <a:srgbClr val="000000">
                      <a:alpha val="43137"/>
                    </a:srgbClr>
                  </a:outerShdw>
                </a:effectLst>
              </a:rPr>
              <a:t>damage that these weapons could produce</a:t>
            </a:r>
            <a:endParaRPr lang="en-GB" sz="2400" b="1" dirty="0">
              <a:effectLst>
                <a:outerShdw blurRad="38100" dist="38100" dir="2700000" algn="tl">
                  <a:srgbClr val="000000">
                    <a:alpha val="43137"/>
                  </a:srgbClr>
                </a:outerShdw>
              </a:effectLst>
            </a:endParaRPr>
          </a:p>
        </p:txBody>
      </p:sp>
      <p:pic>
        <p:nvPicPr>
          <p:cNvPr id="34818" name="Picture 2">
            <a:hlinkClick r:id="rId2"/>
          </p:cNvPr>
          <p:cNvPicPr>
            <a:picLocks noChangeAspect="1" noChangeArrowheads="1"/>
          </p:cNvPicPr>
          <p:nvPr/>
        </p:nvPicPr>
        <p:blipFill>
          <a:blip r:embed="rId3"/>
          <a:srcRect/>
          <a:stretch>
            <a:fillRect/>
          </a:stretch>
        </p:blipFill>
        <p:spPr bwMode="auto">
          <a:xfrm>
            <a:off x="2483768" y="1988840"/>
            <a:ext cx="4104456" cy="45245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sp>
        <p:nvSpPr>
          <p:cNvPr id="11" name="Rectangle 10"/>
          <p:cNvSpPr/>
          <p:nvPr/>
        </p:nvSpPr>
        <p:spPr>
          <a:xfrm>
            <a:off x="539552" y="188640"/>
            <a:ext cx="7968885" cy="461665"/>
          </a:xfrm>
          <a:prstGeom prst="rect">
            <a:avLst/>
          </a:prstGeom>
          <a:noFill/>
        </p:spPr>
        <p:txBody>
          <a:bodyPr wrap="square" lIns="91440" tIns="45720" rIns="91440" bIns="45720">
            <a:spAutoFit/>
          </a:bodyPr>
          <a:lstStyle/>
          <a:p>
            <a:pPr algn="ctr">
              <a:spcAft>
                <a:spcPts val="0"/>
              </a:spcAft>
            </a:pPr>
            <a:r>
              <a:rPr lang="en-GB" sz="2400" b="1" dirty="0" smtClean="0">
                <a:effectLst>
                  <a:outerShdw blurRad="38100" dist="38100" dir="2700000" algn="tl">
                    <a:srgbClr val="000000">
                      <a:alpha val="43137"/>
                    </a:srgbClr>
                  </a:outerShdw>
                </a:effectLst>
              </a:rPr>
              <a:t>IV – The start of the Arms Race</a:t>
            </a:r>
            <a:endParaRPr lang="en-GB" sz="2400" b="1" dirty="0">
              <a:effectLst>
                <a:outerShdw blurRad="38100" dist="38100" dir="2700000" algn="tl">
                  <a:srgbClr val="000000">
                    <a:alpha val="43137"/>
                  </a:srgbClr>
                </a:outerShdw>
              </a:effectLst>
              <a:ea typeface="Times New Roman"/>
            </a:endParaRPr>
          </a:p>
        </p:txBody>
      </p:sp>
      <p:sp>
        <p:nvSpPr>
          <p:cNvPr id="7" name="Rectangle 6"/>
          <p:cNvSpPr/>
          <p:nvPr/>
        </p:nvSpPr>
        <p:spPr>
          <a:xfrm>
            <a:off x="611560" y="836712"/>
            <a:ext cx="7968885" cy="830997"/>
          </a:xfrm>
          <a:prstGeom prst="rect">
            <a:avLst/>
          </a:prstGeom>
          <a:noFill/>
        </p:spPr>
        <p:txBody>
          <a:bodyPr wrap="square" lIns="91440" tIns="45720" rIns="91440" bIns="45720">
            <a:spAutoFit/>
          </a:bodyPr>
          <a:lstStyle/>
          <a:p>
            <a:pPr>
              <a:buFont typeface="Arial" pitchFamily="34" charset="0"/>
              <a:buChar char="•"/>
            </a:pPr>
            <a:r>
              <a:rPr lang="en-GB" sz="2400" dirty="0" smtClean="0"/>
              <a:t> Describe the conditions that made up the Nuclear Arms Race</a:t>
            </a:r>
          </a:p>
          <a:p>
            <a:pPr>
              <a:buFont typeface="Arial" pitchFamily="34" charset="0"/>
              <a:buChar char="•"/>
            </a:pPr>
            <a:r>
              <a:rPr lang="en-GB" sz="2400" dirty="0" smtClean="0"/>
              <a:t> Utilise statistics as evidence for evaluation</a:t>
            </a:r>
            <a:endParaRPr lang="en-GB" sz="2400" dirty="0"/>
          </a:p>
        </p:txBody>
      </p:sp>
      <p:sp>
        <p:nvSpPr>
          <p:cNvPr id="9" name="TextBox 8"/>
          <p:cNvSpPr txBox="1"/>
          <p:nvPr/>
        </p:nvSpPr>
        <p:spPr>
          <a:xfrm>
            <a:off x="323528" y="2060848"/>
            <a:ext cx="8568952" cy="4308872"/>
          </a:xfrm>
          <a:prstGeom prst="rect">
            <a:avLst/>
          </a:prstGeom>
          <a:noFill/>
        </p:spPr>
        <p:txBody>
          <a:bodyPr wrap="square" rtlCol="0">
            <a:spAutoFit/>
          </a:bodyPr>
          <a:lstStyle/>
          <a:p>
            <a:r>
              <a:rPr lang="en-GB" b="1" u="sng" dirty="0" smtClean="0">
                <a:solidFill>
                  <a:srgbClr val="C00000"/>
                </a:solidFill>
                <a:latin typeface="Arial" pitchFamily="34" charset="0"/>
                <a:cs typeface="Arial" pitchFamily="34" charset="0"/>
              </a:rPr>
              <a:t>STARTER ACTIVITY:</a:t>
            </a:r>
          </a:p>
          <a:p>
            <a:endParaRPr lang="en-GB" b="1" dirty="0" smtClean="0">
              <a:latin typeface="Arial" pitchFamily="34" charset="0"/>
              <a:cs typeface="Arial" pitchFamily="34" charset="0"/>
            </a:endParaRPr>
          </a:p>
          <a:p>
            <a:pPr>
              <a:buFont typeface="Arial" pitchFamily="34" charset="0"/>
              <a:buChar char="•"/>
            </a:pPr>
            <a:r>
              <a:rPr lang="en-GB" b="1" dirty="0" smtClean="0">
                <a:latin typeface="Arial" pitchFamily="34" charset="0"/>
                <a:cs typeface="Arial" pitchFamily="34" charset="0"/>
              </a:rPr>
              <a:t> REMEMBER YOUR BELIEFS ABOUT TRUMAN AND STALIN FROM YOUR LAST LESSON</a:t>
            </a:r>
          </a:p>
          <a:p>
            <a:endParaRPr lang="en-GB" b="1" dirty="0" smtClean="0">
              <a:latin typeface="Arial" pitchFamily="34" charset="0"/>
              <a:cs typeface="Arial" pitchFamily="34" charset="0"/>
            </a:endParaRPr>
          </a:p>
          <a:p>
            <a:pPr>
              <a:buFont typeface="Arial" pitchFamily="34" charset="0"/>
              <a:buChar char="•"/>
            </a:pPr>
            <a:r>
              <a:rPr lang="en-GB" b="1" dirty="0" smtClean="0">
                <a:latin typeface="Arial" pitchFamily="34" charset="0"/>
                <a:cs typeface="Arial" pitchFamily="34" charset="0"/>
              </a:rPr>
              <a:t> READ </a:t>
            </a:r>
            <a:r>
              <a:rPr lang="en-GB" b="1" dirty="0" smtClean="0">
                <a:solidFill>
                  <a:srgbClr val="C00000"/>
                </a:solidFill>
                <a:latin typeface="Arial" pitchFamily="34" charset="0"/>
                <a:cs typeface="Arial" pitchFamily="34" charset="0"/>
              </a:rPr>
              <a:t>SOURCE L </a:t>
            </a:r>
            <a:r>
              <a:rPr lang="en-GB" b="1" dirty="0" smtClean="0">
                <a:latin typeface="Arial" pitchFamily="34" charset="0"/>
                <a:cs typeface="Arial" pitchFamily="34" charset="0"/>
              </a:rPr>
              <a:t>IN YOUR BOOK, AND </a:t>
            </a:r>
            <a:r>
              <a:rPr lang="en-GB" b="1" dirty="0" smtClean="0">
                <a:solidFill>
                  <a:srgbClr val="C00000"/>
                </a:solidFill>
                <a:latin typeface="Arial" pitchFamily="34" charset="0"/>
                <a:cs typeface="Arial" pitchFamily="34" charset="0"/>
              </a:rPr>
              <a:t>ANSWER ONE OR MORE </a:t>
            </a:r>
            <a:r>
              <a:rPr lang="en-GB" b="1" dirty="0" smtClean="0">
                <a:latin typeface="Arial" pitchFamily="34" charset="0"/>
                <a:cs typeface="Arial" pitchFamily="34" charset="0"/>
              </a:rPr>
              <a:t>OF THE QUESTIONS BELOW IN YOUR BOOK.  WRITE THEM </a:t>
            </a:r>
            <a:r>
              <a:rPr lang="en-GB" b="1" dirty="0" smtClean="0">
                <a:solidFill>
                  <a:srgbClr val="C00000"/>
                </a:solidFill>
                <a:latin typeface="Arial" pitchFamily="34" charset="0"/>
                <a:cs typeface="Arial" pitchFamily="34" charset="0"/>
              </a:rPr>
              <a:t>IN FULL STATEMENTS </a:t>
            </a:r>
            <a:r>
              <a:rPr lang="en-GB" b="1" dirty="0" smtClean="0">
                <a:latin typeface="Arial" pitchFamily="34" charset="0"/>
                <a:cs typeface="Arial" pitchFamily="34" charset="0"/>
              </a:rPr>
              <a:t>SO THAT YOU DON’T NEED TO WRITE OUT THE QUESTION.</a:t>
            </a:r>
            <a:endParaRPr lang="en-GB" b="1" dirty="0" smtClean="0">
              <a:latin typeface="Arial" pitchFamily="34" charset="0"/>
              <a:cs typeface="Arial" pitchFamily="34" charset="0"/>
            </a:endParaRPr>
          </a:p>
          <a:p>
            <a:endParaRPr lang="en-GB" b="1" dirty="0" smtClean="0">
              <a:latin typeface="Arial" pitchFamily="34" charset="0"/>
              <a:cs typeface="Arial" pitchFamily="34" charset="0"/>
            </a:endParaRPr>
          </a:p>
          <a:p>
            <a:r>
              <a:rPr lang="en-GB" sz="1600" i="1" dirty="0" smtClean="0">
                <a:latin typeface="Arial" pitchFamily="34" charset="0"/>
                <a:cs typeface="Arial" pitchFamily="34" charset="0"/>
              </a:rPr>
              <a:t>	DESCRIPTION</a:t>
            </a:r>
            <a:r>
              <a:rPr lang="en-GB" sz="1600" i="1" dirty="0" smtClean="0">
                <a:latin typeface="Arial" pitchFamily="34" charset="0"/>
                <a:cs typeface="Arial" pitchFamily="34" charset="0"/>
              </a:rPr>
              <a:t>	- </a:t>
            </a:r>
            <a:r>
              <a:rPr lang="en-GB" sz="1600" i="1" dirty="0" smtClean="0">
                <a:latin typeface="Arial" pitchFamily="34" charset="0"/>
                <a:cs typeface="Arial" pitchFamily="34" charset="0"/>
              </a:rPr>
              <a:t>What is an “Arms Race”?</a:t>
            </a:r>
          </a:p>
          <a:p>
            <a:r>
              <a:rPr lang="en-GB" sz="1600" i="1" dirty="0" smtClean="0">
                <a:latin typeface="Arial" pitchFamily="34" charset="0"/>
                <a:cs typeface="Arial" pitchFamily="34" charset="0"/>
              </a:rPr>
              <a:t>	EXPLANATION</a:t>
            </a:r>
            <a:r>
              <a:rPr lang="en-GB" sz="1600" i="1" dirty="0" smtClean="0">
                <a:latin typeface="Arial" pitchFamily="34" charset="0"/>
                <a:cs typeface="Arial" pitchFamily="34" charset="0"/>
              </a:rPr>
              <a:t>	</a:t>
            </a:r>
            <a:r>
              <a:rPr lang="en-GB" sz="1600" i="1" dirty="0" smtClean="0">
                <a:latin typeface="Arial" pitchFamily="34" charset="0"/>
                <a:cs typeface="Arial" pitchFamily="34" charset="0"/>
              </a:rPr>
              <a:t>- </a:t>
            </a:r>
            <a:r>
              <a:rPr lang="en-GB" sz="1600" i="1" dirty="0" smtClean="0">
                <a:latin typeface="Arial" pitchFamily="34" charset="0"/>
                <a:cs typeface="Arial" pitchFamily="34" charset="0"/>
              </a:rPr>
              <a:t>Why </a:t>
            </a:r>
            <a:r>
              <a:rPr lang="en-GB" sz="1600" i="1" dirty="0" smtClean="0">
                <a:latin typeface="Arial" pitchFamily="34" charset="0"/>
                <a:cs typeface="Arial" pitchFamily="34" charset="0"/>
              </a:rPr>
              <a:t>might Stalin feel threatened by Truman?</a:t>
            </a:r>
          </a:p>
          <a:p>
            <a:r>
              <a:rPr lang="en-GB" sz="1600" i="1" dirty="0" smtClean="0">
                <a:latin typeface="Arial" pitchFamily="34" charset="0"/>
                <a:cs typeface="Arial" pitchFamily="34" charset="0"/>
              </a:rPr>
              <a:t>	EVIDENCE</a:t>
            </a:r>
            <a:r>
              <a:rPr lang="en-GB" sz="1600" i="1" dirty="0" smtClean="0">
                <a:latin typeface="Arial" pitchFamily="34" charset="0"/>
                <a:cs typeface="Arial" pitchFamily="34" charset="0"/>
              </a:rPr>
              <a:t>	- What sort of language does Truman use – positive or </a:t>
            </a:r>
            <a:r>
              <a:rPr lang="en-GB" sz="1600" i="1" dirty="0" smtClean="0">
                <a:latin typeface="Arial" pitchFamily="34" charset="0"/>
                <a:cs typeface="Arial" pitchFamily="34" charset="0"/>
              </a:rPr>
              <a:t>				  negative? </a:t>
            </a:r>
          </a:p>
          <a:p>
            <a:r>
              <a:rPr lang="en-GB" sz="1600" i="1" dirty="0" smtClean="0">
                <a:latin typeface="Arial" pitchFamily="34" charset="0"/>
                <a:cs typeface="Arial" pitchFamily="34" charset="0"/>
              </a:rPr>
              <a:t>	</a:t>
            </a:r>
            <a:r>
              <a:rPr lang="en-GB" sz="1600" i="1" dirty="0" smtClean="0">
                <a:latin typeface="Arial" pitchFamily="34" charset="0"/>
                <a:cs typeface="Arial" pitchFamily="34" charset="0"/>
              </a:rPr>
              <a:t>JUDGEMENT</a:t>
            </a:r>
            <a:r>
              <a:rPr lang="en-GB" sz="1600" i="1" dirty="0" smtClean="0">
                <a:latin typeface="Arial" pitchFamily="34" charset="0"/>
                <a:cs typeface="Arial" pitchFamily="34" charset="0"/>
              </a:rPr>
              <a:t>	- Who is to blame for the Arms Race?</a:t>
            </a:r>
          </a:p>
          <a:p>
            <a:r>
              <a:rPr lang="en-GB" sz="1600" i="1" dirty="0" smtClean="0">
                <a:latin typeface="Arial" pitchFamily="34" charset="0"/>
                <a:cs typeface="Arial" pitchFamily="34" charset="0"/>
              </a:rPr>
              <a:t>	</a:t>
            </a:r>
            <a:r>
              <a:rPr lang="en-GB" sz="1600" i="1" dirty="0" smtClean="0">
                <a:latin typeface="Arial" pitchFamily="34" charset="0"/>
                <a:cs typeface="Arial" pitchFamily="34" charset="0"/>
              </a:rPr>
              <a:t>	</a:t>
            </a:r>
            <a:r>
              <a:rPr lang="en-GB" sz="1600" i="1" dirty="0" smtClean="0">
                <a:latin typeface="Arial" pitchFamily="34" charset="0"/>
                <a:cs typeface="Arial" pitchFamily="34" charset="0"/>
              </a:rPr>
              <a:t>	- USA for building the bomb and threatening it?</a:t>
            </a:r>
          </a:p>
          <a:p>
            <a:r>
              <a:rPr lang="en-GB" sz="1600" i="1" dirty="0" smtClean="0">
                <a:latin typeface="Arial" pitchFamily="34" charset="0"/>
                <a:cs typeface="Arial" pitchFamily="34" charset="0"/>
              </a:rPr>
              <a:t>		</a:t>
            </a:r>
            <a:r>
              <a:rPr lang="en-GB" sz="1600" i="1" dirty="0" smtClean="0">
                <a:latin typeface="Arial" pitchFamily="34" charset="0"/>
                <a:cs typeface="Arial" pitchFamily="34" charset="0"/>
              </a:rPr>
              <a:t>	- </a:t>
            </a:r>
            <a:r>
              <a:rPr lang="en-GB" sz="1600" i="1" dirty="0" smtClean="0">
                <a:latin typeface="Arial" pitchFamily="34" charset="0"/>
                <a:cs typeface="Arial" pitchFamily="34" charset="0"/>
              </a:rPr>
              <a:t>USSR for wanting one too?</a:t>
            </a:r>
            <a:endParaRPr lang="en-GB" sz="1600" i="1" dirty="0">
              <a:latin typeface="Arial" pitchFamily="34" charset="0"/>
              <a:cs typeface="Arial" pitchFamily="34" charset="0"/>
            </a:endParaRPr>
          </a:p>
        </p:txBody>
      </p:sp>
      <p:sp>
        <p:nvSpPr>
          <p:cNvPr id="6" name="Down Arrow 5"/>
          <p:cNvSpPr/>
          <p:nvPr/>
        </p:nvSpPr>
        <p:spPr>
          <a:xfrm>
            <a:off x="683568" y="4581128"/>
            <a:ext cx="504056" cy="1512168"/>
          </a:xfrm>
          <a:prstGeom prst="downArrow">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2000"/>
                                        <p:tgtEl>
                                          <p:spTgt spid="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4" end="4"/>
                                            </p:txEl>
                                          </p:spTgt>
                                        </p:tgtEl>
                                        <p:attrNameLst>
                                          <p:attrName>style.visibility</p:attrName>
                                        </p:attrNameLst>
                                      </p:cBhvr>
                                      <p:to>
                                        <p:strVal val="visible"/>
                                      </p:to>
                                    </p:set>
                                    <p:animEffect transition="in" filter="fade">
                                      <p:cBhvr>
                                        <p:cTn id="12" dur="2000"/>
                                        <p:tgtEl>
                                          <p:spTgt spid="9">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6" end="6"/>
                                            </p:txEl>
                                          </p:spTgt>
                                        </p:tgtEl>
                                        <p:attrNameLst>
                                          <p:attrName>style.visibility</p:attrName>
                                        </p:attrNameLst>
                                      </p:cBhvr>
                                      <p:to>
                                        <p:strVal val="visible"/>
                                      </p:to>
                                    </p:set>
                                    <p:animEffect transition="in" filter="fade">
                                      <p:cBhvr>
                                        <p:cTn id="17" dur="2000"/>
                                        <p:tgtEl>
                                          <p:spTgt spid="9">
                                            <p:txEl>
                                              <p:pRg st="6" end="6"/>
                                            </p:txEl>
                                          </p:spTgt>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childTnLst>
                                </p:cTn>
                              </p:par>
                            </p:childTnLst>
                          </p:cTn>
                        </p:par>
                        <p:par>
                          <p:cTn id="22" fill="hold">
                            <p:stCondLst>
                              <p:cond delay="4000"/>
                            </p:stCondLst>
                            <p:childTnLst>
                              <p:par>
                                <p:cTn id="23" presetID="10" presetClass="entr" presetSubtype="0" fill="hold" nodeType="afterEffect">
                                  <p:stCondLst>
                                    <p:cond delay="0"/>
                                  </p:stCondLst>
                                  <p:childTnLst>
                                    <p:set>
                                      <p:cBhvr>
                                        <p:cTn id="24" dur="1" fill="hold">
                                          <p:stCondLst>
                                            <p:cond delay="0"/>
                                          </p:stCondLst>
                                        </p:cTn>
                                        <p:tgtEl>
                                          <p:spTgt spid="9">
                                            <p:txEl>
                                              <p:pRg st="7" end="7"/>
                                            </p:txEl>
                                          </p:spTgt>
                                        </p:tgtEl>
                                        <p:attrNameLst>
                                          <p:attrName>style.visibility</p:attrName>
                                        </p:attrNameLst>
                                      </p:cBhvr>
                                      <p:to>
                                        <p:strVal val="visible"/>
                                      </p:to>
                                    </p:set>
                                    <p:animEffect transition="in" filter="fade">
                                      <p:cBhvr>
                                        <p:cTn id="25" dur="2000"/>
                                        <p:tgtEl>
                                          <p:spTgt spid="9">
                                            <p:txEl>
                                              <p:pRg st="7" end="7"/>
                                            </p:txEl>
                                          </p:spTgt>
                                        </p:tgtEl>
                                      </p:cBhvr>
                                    </p:animEffect>
                                  </p:childTnLst>
                                </p:cTn>
                              </p:par>
                            </p:childTnLst>
                          </p:cTn>
                        </p:par>
                        <p:par>
                          <p:cTn id="26" fill="hold">
                            <p:stCondLst>
                              <p:cond delay="6000"/>
                            </p:stCondLst>
                            <p:childTnLst>
                              <p:par>
                                <p:cTn id="27" presetID="10" presetClass="entr" presetSubtype="0" fill="hold" nodeType="afterEffect">
                                  <p:stCondLst>
                                    <p:cond delay="0"/>
                                  </p:stCondLst>
                                  <p:childTnLst>
                                    <p:set>
                                      <p:cBhvr>
                                        <p:cTn id="28" dur="1" fill="hold">
                                          <p:stCondLst>
                                            <p:cond delay="0"/>
                                          </p:stCondLst>
                                        </p:cTn>
                                        <p:tgtEl>
                                          <p:spTgt spid="9">
                                            <p:txEl>
                                              <p:pRg st="8" end="8"/>
                                            </p:txEl>
                                          </p:spTgt>
                                        </p:tgtEl>
                                        <p:attrNameLst>
                                          <p:attrName>style.visibility</p:attrName>
                                        </p:attrNameLst>
                                      </p:cBhvr>
                                      <p:to>
                                        <p:strVal val="visible"/>
                                      </p:to>
                                    </p:set>
                                    <p:animEffect transition="in" filter="fade">
                                      <p:cBhvr>
                                        <p:cTn id="29" dur="2000"/>
                                        <p:tgtEl>
                                          <p:spTgt spid="9">
                                            <p:txEl>
                                              <p:pRg st="8" end="8"/>
                                            </p:txEl>
                                          </p:spTgt>
                                        </p:tgtEl>
                                      </p:cBhvr>
                                    </p:animEffect>
                                  </p:childTnLst>
                                </p:cTn>
                              </p:par>
                            </p:childTnLst>
                          </p:cTn>
                        </p:par>
                        <p:par>
                          <p:cTn id="30" fill="hold">
                            <p:stCondLst>
                              <p:cond delay="8000"/>
                            </p:stCondLst>
                            <p:childTnLst>
                              <p:par>
                                <p:cTn id="31" presetID="10" presetClass="entr" presetSubtype="0" fill="hold" nodeType="afterEffect">
                                  <p:stCondLst>
                                    <p:cond delay="0"/>
                                  </p:stCondLst>
                                  <p:childTnLst>
                                    <p:set>
                                      <p:cBhvr>
                                        <p:cTn id="32" dur="1" fill="hold">
                                          <p:stCondLst>
                                            <p:cond delay="0"/>
                                          </p:stCondLst>
                                        </p:cTn>
                                        <p:tgtEl>
                                          <p:spTgt spid="9">
                                            <p:txEl>
                                              <p:pRg st="9" end="9"/>
                                            </p:txEl>
                                          </p:spTgt>
                                        </p:tgtEl>
                                        <p:attrNameLst>
                                          <p:attrName>style.visibility</p:attrName>
                                        </p:attrNameLst>
                                      </p:cBhvr>
                                      <p:to>
                                        <p:strVal val="visible"/>
                                      </p:to>
                                    </p:set>
                                    <p:animEffect transition="in" filter="fade">
                                      <p:cBhvr>
                                        <p:cTn id="33" dur="2000"/>
                                        <p:tgtEl>
                                          <p:spTgt spid="9">
                                            <p:txEl>
                                              <p:pRg st="9" end="9"/>
                                            </p:txEl>
                                          </p:spTgt>
                                        </p:tgtEl>
                                      </p:cBhvr>
                                    </p:animEffect>
                                  </p:childTnLst>
                                </p:cTn>
                              </p:par>
                            </p:childTnLst>
                          </p:cTn>
                        </p:par>
                        <p:par>
                          <p:cTn id="34" fill="hold">
                            <p:stCondLst>
                              <p:cond delay="10000"/>
                            </p:stCondLst>
                            <p:childTnLst>
                              <p:par>
                                <p:cTn id="35" presetID="10" presetClass="entr" presetSubtype="0" fill="hold" nodeType="afterEffect">
                                  <p:stCondLst>
                                    <p:cond delay="0"/>
                                  </p:stCondLst>
                                  <p:childTnLst>
                                    <p:set>
                                      <p:cBhvr>
                                        <p:cTn id="36" dur="1" fill="hold">
                                          <p:stCondLst>
                                            <p:cond delay="0"/>
                                          </p:stCondLst>
                                        </p:cTn>
                                        <p:tgtEl>
                                          <p:spTgt spid="9">
                                            <p:txEl>
                                              <p:pRg st="10" end="10"/>
                                            </p:txEl>
                                          </p:spTgt>
                                        </p:tgtEl>
                                        <p:attrNameLst>
                                          <p:attrName>style.visibility</p:attrName>
                                        </p:attrNameLst>
                                      </p:cBhvr>
                                      <p:to>
                                        <p:strVal val="visible"/>
                                      </p:to>
                                    </p:set>
                                    <p:animEffect transition="in" filter="fade">
                                      <p:cBhvr>
                                        <p:cTn id="37" dur="2000"/>
                                        <p:tgtEl>
                                          <p:spTgt spid="9">
                                            <p:txEl>
                                              <p:pRg st="10" end="10"/>
                                            </p:txEl>
                                          </p:spTgt>
                                        </p:tgtEl>
                                      </p:cBhvr>
                                    </p:animEffect>
                                  </p:childTnLst>
                                </p:cTn>
                              </p:par>
                            </p:childTnLst>
                          </p:cTn>
                        </p:par>
                        <p:par>
                          <p:cTn id="38" fill="hold">
                            <p:stCondLst>
                              <p:cond delay="12000"/>
                            </p:stCondLst>
                            <p:childTnLst>
                              <p:par>
                                <p:cTn id="39" presetID="10" presetClass="entr" presetSubtype="0" fill="hold" nodeType="afterEffect">
                                  <p:stCondLst>
                                    <p:cond delay="0"/>
                                  </p:stCondLst>
                                  <p:childTnLst>
                                    <p:set>
                                      <p:cBhvr>
                                        <p:cTn id="40" dur="1" fill="hold">
                                          <p:stCondLst>
                                            <p:cond delay="0"/>
                                          </p:stCondLst>
                                        </p:cTn>
                                        <p:tgtEl>
                                          <p:spTgt spid="9">
                                            <p:txEl>
                                              <p:pRg st="11" end="11"/>
                                            </p:txEl>
                                          </p:spTgt>
                                        </p:tgtEl>
                                        <p:attrNameLst>
                                          <p:attrName>style.visibility</p:attrName>
                                        </p:attrNameLst>
                                      </p:cBhvr>
                                      <p:to>
                                        <p:strVal val="visible"/>
                                      </p:to>
                                    </p:set>
                                    <p:animEffect transition="in" filter="fade">
                                      <p:cBhvr>
                                        <p:cTn id="41" dur="2000"/>
                                        <p:tgtEl>
                                          <p:spTgt spid="9">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0" y="908720"/>
          <a:ext cx="9144000" cy="5189220"/>
        </p:xfrm>
        <a:graphic>
          <a:graphicData uri="http://schemas.openxmlformats.org/drawingml/2006/table">
            <a:tbl>
              <a:tblPr firstRow="1" bandRow="1">
                <a:tableStyleId>{5C22544A-7EE6-4342-B048-85BDC9FD1C3A}</a:tableStyleId>
              </a:tblPr>
              <a:tblGrid>
                <a:gridCol w="9144000"/>
              </a:tblGrid>
              <a:tr h="2400300">
                <a:tc>
                  <a:txBody>
                    <a:bodyPr/>
                    <a:lstStyle/>
                    <a:p>
                      <a:r>
                        <a:rPr lang="en-GB" sz="1600" b="1" dirty="0" smtClean="0">
                          <a:solidFill>
                            <a:schemeClr val="tx1"/>
                          </a:solidFill>
                        </a:rPr>
                        <a:t>SOURCE L</a:t>
                      </a:r>
                    </a:p>
                    <a:p>
                      <a:r>
                        <a:rPr lang="en-GB" sz="1600" b="0" dirty="0" smtClean="0">
                          <a:solidFill>
                            <a:schemeClr val="tx1"/>
                          </a:solidFill>
                        </a:rPr>
                        <a:t>The harnessing of the basic power of the universe. The force from which the sun draws its power has been used against those who brought war to the Far East. We have spent $2,000,000,000 on the greatest gamble in history, and we have won.</a:t>
                      </a:r>
                    </a:p>
                    <a:p>
                      <a:endParaRPr lang="en-GB" sz="1600" b="0" dirty="0" smtClean="0">
                        <a:solidFill>
                          <a:schemeClr val="tx1"/>
                        </a:solidFill>
                      </a:endParaRPr>
                    </a:p>
                    <a:p>
                      <a:r>
                        <a:rPr lang="en-GB" sz="1600" b="0" dirty="0" smtClean="0">
                          <a:solidFill>
                            <a:schemeClr val="tx1"/>
                          </a:solidFill>
                        </a:rPr>
                        <a:t>With this bomb we have now added a new and revolutionary increase in destruction to supplement the growing power of our armed forces. </a:t>
                      </a:r>
                      <a:r>
                        <a:rPr lang="en-GB" sz="1600" b="0" dirty="0" smtClean="0">
                          <a:solidFill>
                            <a:schemeClr val="tx1"/>
                          </a:solidFill>
                        </a:rPr>
                        <a:t> In </a:t>
                      </a:r>
                      <a:r>
                        <a:rPr lang="en-GB" sz="1600" b="0" dirty="0" smtClean="0">
                          <a:solidFill>
                            <a:schemeClr val="tx1"/>
                          </a:solidFill>
                        </a:rPr>
                        <a:t>their present form these bombs are now in production and even more powerful forms are in development.</a:t>
                      </a:r>
                    </a:p>
                    <a:p>
                      <a:endParaRPr lang="en-GB" sz="1600" b="0" dirty="0" smtClean="0">
                        <a:solidFill>
                          <a:schemeClr val="tx1"/>
                        </a:solidFill>
                      </a:endParaRPr>
                    </a:p>
                    <a:p>
                      <a:r>
                        <a:rPr lang="en-GB" sz="1600" b="0" dirty="0" smtClean="0">
                          <a:solidFill>
                            <a:schemeClr val="tx1"/>
                          </a:solidFill>
                        </a:rPr>
                        <a:t>It was in spare the Japanese people from utter destruction that the ultimatum of July 26 was issued from Potsdam. Their leaders promptly rejected that ultimatum. If they do not now accept our terms they may expect a rain of run from the air the like of which has never been seen on this earth. Behind this air attack will follow sea and land forces in such numbers and power as they have not yet seen and with a fighting skill of which they have already become well aware.</a:t>
                      </a:r>
                    </a:p>
                    <a:p>
                      <a:endParaRPr lang="en-GB" sz="1600" b="0" dirty="0" smtClean="0">
                        <a:solidFill>
                          <a:schemeClr val="tx1"/>
                        </a:solidFill>
                      </a:endParaRPr>
                    </a:p>
                    <a:p>
                      <a:r>
                        <a:rPr lang="en-GB" sz="1600" b="0" dirty="0" smtClean="0">
                          <a:solidFill>
                            <a:schemeClr val="tx1"/>
                          </a:solidFill>
                        </a:rPr>
                        <a:t>I shall recommend the Congress of the United States to consider promptly establishment of an appropriate Commission to control the production and use of atomic power within the United States. I shall give further consideration and make a further recommendation to Congress as to how atomic power can become a powerful and forceful influence towards the maintenance of world peace.</a:t>
                      </a:r>
                    </a:p>
                    <a:p>
                      <a:pPr marL="0" marR="0" indent="0" algn="r" defTabSz="914400" rtl="0" eaLnBrk="1" fontAlgn="auto" latinLnBrk="0" hangingPunct="1">
                        <a:lnSpc>
                          <a:spcPct val="100000"/>
                        </a:lnSpc>
                        <a:spcBef>
                          <a:spcPts val="0"/>
                        </a:spcBef>
                        <a:spcAft>
                          <a:spcPts val="0"/>
                        </a:spcAft>
                        <a:buClrTx/>
                        <a:buSzTx/>
                        <a:buFontTx/>
                        <a:buNone/>
                        <a:tabLst/>
                        <a:defRPr/>
                      </a:pPr>
                      <a:endParaRPr lang="en-GB" sz="1600" b="1" i="1" dirty="0" smtClean="0">
                        <a:solidFill>
                          <a:schemeClr val="tx1"/>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en-GB" sz="1600" b="1" i="1" dirty="0" smtClean="0">
                          <a:solidFill>
                            <a:schemeClr val="tx1"/>
                          </a:solidFill>
                        </a:rPr>
                        <a:t>President Harry S. Truman, speech (6th August, 1945)</a:t>
                      </a: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ctangle 6"/>
          <p:cNvSpPr/>
          <p:nvPr/>
        </p:nvSpPr>
        <p:spPr>
          <a:xfrm>
            <a:off x="611560" y="118373"/>
            <a:ext cx="7968885" cy="646331"/>
          </a:xfrm>
          <a:prstGeom prst="rect">
            <a:avLst/>
          </a:prstGeom>
          <a:noFill/>
        </p:spPr>
        <p:txBody>
          <a:bodyPr wrap="square" lIns="91440" tIns="45720" rIns="91440" bIns="45720">
            <a:spAutoFit/>
          </a:bodyPr>
          <a:lstStyle/>
          <a:p>
            <a:pPr>
              <a:buFont typeface="Arial" pitchFamily="34" charset="0"/>
              <a:buChar char="•"/>
            </a:pPr>
            <a:r>
              <a:rPr lang="en-GB" dirty="0" smtClean="0"/>
              <a:t> Describe the conditions that made up the Nuclear Arms Race</a:t>
            </a:r>
          </a:p>
          <a:p>
            <a:pPr>
              <a:buFont typeface="Arial" pitchFamily="34" charset="0"/>
              <a:buChar char="•"/>
            </a:pPr>
            <a:r>
              <a:rPr lang="en-GB" dirty="0" smtClean="0"/>
              <a:t> Utilise statistics as evidence for evaluation</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07504" y="836712"/>
            <a:ext cx="8568952" cy="1815882"/>
          </a:xfrm>
          <a:prstGeom prst="rect">
            <a:avLst/>
          </a:prstGeom>
          <a:noFill/>
        </p:spPr>
        <p:txBody>
          <a:bodyPr wrap="square" rtlCol="0">
            <a:spAutoFit/>
          </a:bodyPr>
          <a:lstStyle/>
          <a:p>
            <a:r>
              <a:rPr lang="en-GB" sz="1600" i="1" dirty="0" smtClean="0">
                <a:latin typeface="Arial" pitchFamily="34" charset="0"/>
                <a:cs typeface="Arial" pitchFamily="34" charset="0"/>
              </a:rPr>
              <a:t>- What is an “Arms Race”?</a:t>
            </a:r>
          </a:p>
          <a:p>
            <a:r>
              <a:rPr lang="en-GB" sz="1600" i="1" dirty="0" smtClean="0">
                <a:latin typeface="Arial" pitchFamily="34" charset="0"/>
                <a:cs typeface="Arial" pitchFamily="34" charset="0"/>
              </a:rPr>
              <a:t>- </a:t>
            </a:r>
            <a:r>
              <a:rPr lang="en-GB" sz="1600" i="1" dirty="0" smtClean="0">
                <a:latin typeface="Arial" pitchFamily="34" charset="0"/>
                <a:cs typeface="Arial" pitchFamily="34" charset="0"/>
              </a:rPr>
              <a:t>Why </a:t>
            </a:r>
            <a:r>
              <a:rPr lang="en-GB" sz="1600" i="1" dirty="0" smtClean="0">
                <a:latin typeface="Arial" pitchFamily="34" charset="0"/>
                <a:cs typeface="Arial" pitchFamily="34" charset="0"/>
              </a:rPr>
              <a:t>might Stalin feel threatened by Truman?</a:t>
            </a:r>
          </a:p>
          <a:p>
            <a:r>
              <a:rPr lang="en-GB" sz="1600" i="1" dirty="0" smtClean="0">
                <a:latin typeface="Arial" pitchFamily="34" charset="0"/>
                <a:cs typeface="Arial" pitchFamily="34" charset="0"/>
              </a:rPr>
              <a:t>- </a:t>
            </a:r>
            <a:r>
              <a:rPr lang="en-GB" sz="1600" i="1" dirty="0" smtClean="0">
                <a:latin typeface="Arial" pitchFamily="34" charset="0"/>
                <a:cs typeface="Arial" pitchFamily="34" charset="0"/>
              </a:rPr>
              <a:t>What sort of language does Truman use – positive or </a:t>
            </a:r>
            <a:r>
              <a:rPr lang="en-GB" sz="1600" i="1" dirty="0" smtClean="0">
                <a:latin typeface="Arial" pitchFamily="34" charset="0"/>
                <a:cs typeface="Arial" pitchFamily="34" charset="0"/>
              </a:rPr>
              <a:t>negative? </a:t>
            </a:r>
          </a:p>
          <a:p>
            <a:pPr>
              <a:buFontTx/>
              <a:buChar char="-"/>
            </a:pPr>
            <a:r>
              <a:rPr lang="en-GB" sz="1600" i="1" dirty="0" smtClean="0">
                <a:latin typeface="Arial" pitchFamily="34" charset="0"/>
                <a:cs typeface="Arial" pitchFamily="34" charset="0"/>
              </a:rPr>
              <a:t> Who </a:t>
            </a:r>
            <a:r>
              <a:rPr lang="en-GB" sz="1600" i="1" dirty="0" smtClean="0">
                <a:latin typeface="Arial" pitchFamily="34" charset="0"/>
                <a:cs typeface="Arial" pitchFamily="34" charset="0"/>
              </a:rPr>
              <a:t>is to blame for the Arms Race?</a:t>
            </a:r>
          </a:p>
          <a:p>
            <a:pPr>
              <a:buFontTx/>
              <a:buChar char="-"/>
            </a:pPr>
            <a:r>
              <a:rPr lang="en-GB" sz="1600" i="1" dirty="0" smtClean="0">
                <a:latin typeface="Arial" pitchFamily="34" charset="0"/>
                <a:cs typeface="Arial" pitchFamily="34" charset="0"/>
              </a:rPr>
              <a:t> USA </a:t>
            </a:r>
            <a:r>
              <a:rPr lang="en-GB" sz="1600" i="1" dirty="0" smtClean="0">
                <a:latin typeface="Arial" pitchFamily="34" charset="0"/>
                <a:cs typeface="Arial" pitchFamily="34" charset="0"/>
              </a:rPr>
              <a:t>for building the bomb and threatening it?</a:t>
            </a:r>
          </a:p>
          <a:p>
            <a:pPr>
              <a:buFontTx/>
              <a:buChar char="-"/>
            </a:pPr>
            <a:r>
              <a:rPr lang="en-GB" sz="1600" i="1" dirty="0" smtClean="0">
                <a:latin typeface="Arial" pitchFamily="34" charset="0"/>
                <a:cs typeface="Arial" pitchFamily="34" charset="0"/>
              </a:rPr>
              <a:t>USSR </a:t>
            </a:r>
            <a:r>
              <a:rPr lang="en-GB" sz="1600" i="1" dirty="0" smtClean="0">
                <a:latin typeface="Arial" pitchFamily="34" charset="0"/>
                <a:cs typeface="Arial" pitchFamily="34" charset="0"/>
              </a:rPr>
              <a:t>for wanting one too</a:t>
            </a:r>
            <a:r>
              <a:rPr lang="en-GB" sz="1600" i="1" dirty="0" smtClean="0">
                <a:latin typeface="Arial" pitchFamily="34" charset="0"/>
                <a:cs typeface="Arial" pitchFamily="34" charset="0"/>
              </a:rPr>
              <a:t>?			</a:t>
            </a:r>
          </a:p>
          <a:p>
            <a:pPr algn="r"/>
            <a:r>
              <a:rPr lang="en-GB" sz="1600" b="1" i="1" dirty="0" smtClean="0">
                <a:latin typeface="Arial" pitchFamily="34" charset="0"/>
                <a:cs typeface="Arial" pitchFamily="34" charset="0"/>
              </a:rPr>
              <a:t>WHAT’S GOOD AND BAD ABOUT MY PARAGRAPH?</a:t>
            </a:r>
            <a:endParaRPr lang="en-GB" sz="1600" b="1" i="1" dirty="0">
              <a:latin typeface="Arial" pitchFamily="34" charset="0"/>
              <a:cs typeface="Arial" pitchFamily="34" charset="0"/>
            </a:endParaRPr>
          </a:p>
        </p:txBody>
      </p:sp>
      <p:sp>
        <p:nvSpPr>
          <p:cNvPr id="8" name="Rectangle 7"/>
          <p:cNvSpPr/>
          <p:nvPr/>
        </p:nvSpPr>
        <p:spPr>
          <a:xfrm>
            <a:off x="611560" y="118373"/>
            <a:ext cx="7968885" cy="646331"/>
          </a:xfrm>
          <a:prstGeom prst="rect">
            <a:avLst/>
          </a:prstGeom>
          <a:noFill/>
        </p:spPr>
        <p:txBody>
          <a:bodyPr wrap="square" lIns="91440" tIns="45720" rIns="91440" bIns="45720">
            <a:spAutoFit/>
          </a:bodyPr>
          <a:lstStyle/>
          <a:p>
            <a:pPr>
              <a:buFont typeface="Arial" pitchFamily="34" charset="0"/>
              <a:buChar char="•"/>
            </a:pPr>
            <a:r>
              <a:rPr lang="en-GB" dirty="0" smtClean="0"/>
              <a:t> Describe the conditions that made up the Nuclear Arms Race</a:t>
            </a:r>
          </a:p>
          <a:p>
            <a:pPr>
              <a:buFont typeface="Arial" pitchFamily="34" charset="0"/>
              <a:buChar char="•"/>
            </a:pPr>
            <a:r>
              <a:rPr lang="en-GB" dirty="0" smtClean="0"/>
              <a:t> Utilise statistics as evidence for evaluation</a:t>
            </a:r>
            <a:endParaRPr lang="en-GB" dirty="0"/>
          </a:p>
        </p:txBody>
      </p:sp>
      <p:sp>
        <p:nvSpPr>
          <p:cNvPr id="10" name="TextBox 9"/>
          <p:cNvSpPr txBox="1"/>
          <p:nvPr/>
        </p:nvSpPr>
        <p:spPr>
          <a:xfrm>
            <a:off x="467544" y="2564904"/>
            <a:ext cx="8424936" cy="4524315"/>
          </a:xfrm>
          <a:prstGeom prst="rect">
            <a:avLst/>
          </a:prstGeom>
          <a:noFill/>
        </p:spPr>
        <p:txBody>
          <a:bodyPr wrap="square" rtlCol="0">
            <a:spAutoFit/>
          </a:bodyPr>
          <a:lstStyle/>
          <a:p>
            <a:r>
              <a:rPr lang="en-GB" dirty="0" smtClean="0">
                <a:latin typeface="Arial" pitchFamily="34" charset="0"/>
                <a:cs typeface="Arial" pitchFamily="34" charset="0"/>
              </a:rPr>
              <a:t>An Arms Race is where two nations compete to have the strongest weapons.  It is possible that both sides produce these weapons to use as a deterrent (stop people threatening them) or in order to prepare for a war.  Stalin felt threatened by Truman at Potsdam where he announced that they had the bomb.  This would have unnerved Stalin, making him paranoid and causing him to want to build such a super weapon of his own.</a:t>
            </a:r>
          </a:p>
          <a:p>
            <a:r>
              <a:rPr lang="en-GB" dirty="0" smtClean="0">
                <a:latin typeface="Arial" pitchFamily="34" charset="0"/>
                <a:cs typeface="Arial" pitchFamily="34" charset="0"/>
              </a:rPr>
              <a:t>Truman does try to suggest that the Atomic Bomb has some positive aspects beyond the strengthening of the American arsenal where he suggests that “</a:t>
            </a:r>
            <a:r>
              <a:rPr lang="en-GB" i="1" dirty="0" smtClean="0">
                <a:latin typeface="Arial" pitchFamily="34" charset="0"/>
                <a:cs typeface="Arial" pitchFamily="34" charset="0"/>
              </a:rPr>
              <a:t>atomic power can become a powerful and forceful influence towards the maintenance of world peace</a:t>
            </a:r>
            <a:r>
              <a:rPr lang="en-GB" dirty="0" smtClean="0">
                <a:latin typeface="Arial" pitchFamily="34" charset="0"/>
                <a:cs typeface="Arial" pitchFamily="34" charset="0"/>
              </a:rPr>
              <a:t>.” He would be suggesting that it is a deterrent, of course Stalin would not view it in this way but rather that he was showing off and being provocative.  The situation in itself is probably not a cause of the Cold War or the breakdown of relations between the two sides but rather the lack of understanding between the contrasting ideologies and the suspicion of motives that both sides had of each other.</a:t>
            </a:r>
          </a:p>
          <a:p>
            <a:endParaRPr lang="en-GB" dirty="0">
              <a:latin typeface="Arial" pitchFamily="34" charset="0"/>
              <a:cs typeface="Arial" pitchFamily="34" charset="0"/>
            </a:endParaRPr>
          </a:p>
        </p:txBody>
      </p:sp>
      <p:sp>
        <p:nvSpPr>
          <p:cNvPr id="12" name="Down Arrow 11"/>
          <p:cNvSpPr/>
          <p:nvPr/>
        </p:nvSpPr>
        <p:spPr>
          <a:xfrm>
            <a:off x="107504" y="2708920"/>
            <a:ext cx="360040" cy="3888432"/>
          </a:xfrm>
          <a:prstGeom prst="downArrow">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20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fade">
                                      <p:cBhvr>
                                        <p:cTn id="17" dur="20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6858000"/>
            <a:ext cx="9144000" cy="81390"/>
          </a:xfrm>
        </p:spPr>
        <p:txBody>
          <a:bodyPr/>
          <a:lstStyle/>
          <a:p>
            <a:pPr algn="ctr"/>
            <a:fld id="{7AA0AD32-EEB8-4EF7-946D-0C48487C5CBA}" type="slidenum">
              <a:rPr lang="en-GB" sz="1050" b="1" smtClean="0"/>
              <a:pPr algn="ctr"/>
              <a:t>5</a:t>
            </a:fld>
            <a:endParaRPr lang="en-GB" sz="1050" b="1" dirty="0"/>
          </a:p>
        </p:txBody>
      </p:sp>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476672"/>
          <a:ext cx="9144000" cy="6561341"/>
        </p:xfrm>
        <a:graphic>
          <a:graphicData uri="http://schemas.openxmlformats.org/drawingml/2006/table">
            <a:tbl>
              <a:tblPr firstRow="1" bandRow="1">
                <a:tableStyleId>{5C22544A-7EE6-4342-B048-85BDC9FD1C3A}</a:tableStyleId>
              </a:tblPr>
              <a:tblGrid>
                <a:gridCol w="9144000"/>
              </a:tblGrid>
              <a:tr h="1105314">
                <a:tc>
                  <a:txBody>
                    <a:bodyPr/>
                    <a:lstStyle/>
                    <a:p>
                      <a:pPr algn="just"/>
                      <a:r>
                        <a:rPr lang="en-GB" sz="1200" b="1" i="0" dirty="0" smtClean="0">
                          <a:solidFill>
                            <a:schemeClr val="tx1"/>
                          </a:solidFill>
                        </a:rPr>
                        <a:t>READ THROUGH THE ARTICLE “THE ATOMIC BOMB AND YOU” BY GEORGE ORWELL OVER</a:t>
                      </a:r>
                      <a:r>
                        <a:rPr lang="en-GB" sz="1200" b="1" i="0" baseline="0" dirty="0" smtClean="0">
                          <a:solidFill>
                            <a:schemeClr val="tx1"/>
                          </a:solidFill>
                        </a:rPr>
                        <a:t> THE NEXT TWO PAGES, AS YOU READ REMEMBER THAT THIS WAS PUBLISHED SHORTLY AFTER THE ANNOUNCEMENT TO THE PUBLIC THAT AN ATOMIC BOMB EXISTED, THE PUBLIC KNEW LITTLE ABOUT IT, THIS EXPRESSES THE CONCERNS, HOPES AND FEARS OF A BRITISH PUBLIC IN THE MONTHS FOLLOWING THE END OF THE SECOND WORLD WAR.  THIS IS THE FIRST TIME ANYONE USED THE PHRASE “COLD WAR”.  YOUR TASK IS TO SUMMARISE ORWELL’S WRITING IN NO MORE THAN 100 WORDS, THEN REDUCE IT TO NO MORE THAN TEN WORDS</a:t>
                      </a:r>
                      <a:endParaRPr lang="en-GB" sz="900" b="1" i="0" dirty="0" smtClean="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55963">
                <a:tc>
                  <a:txBody>
                    <a:bodyPr/>
                    <a:lstStyle/>
                    <a:p>
                      <a:r>
                        <a:rPr lang="en-GB" sz="900" b="1" i="1" u="none" dirty="0" smtClean="0">
                          <a:solidFill>
                            <a:schemeClr val="tx1"/>
                          </a:solidFill>
                        </a:rPr>
                        <a:t>           In 100 words, “The Atomic Bomb and You”</a:t>
                      </a:r>
                      <a:endParaRPr lang="en-GB" sz="900" dirty="0">
                        <a:solidFill>
                          <a:schemeClr val="tx1"/>
                        </a:solidFill>
                      </a:endParaRPr>
                    </a:p>
                    <a:p>
                      <a:endParaRPr lang="en-GB" sz="900" b="1" i="1" u="none" dirty="0" smtClean="0">
                        <a:solidFill>
                          <a:schemeClr val="tx1"/>
                        </a:solidFill>
                      </a:endParaRPr>
                    </a:p>
                    <a:p>
                      <a:endParaRPr lang="en-GB" sz="900" b="1" i="1" u="none" dirty="0" smtClean="0">
                        <a:solidFill>
                          <a:schemeClr val="tx1"/>
                        </a:solidFill>
                      </a:endParaRPr>
                    </a:p>
                    <a:p>
                      <a:endParaRPr lang="en-GB" sz="900" b="1" i="1" u="none" dirty="0" smtClean="0">
                        <a:solidFill>
                          <a:schemeClr val="tx1"/>
                        </a:solidFill>
                      </a:endParaRPr>
                    </a:p>
                    <a:p>
                      <a:endParaRPr lang="en-GB" sz="900" b="1" i="1" u="none" dirty="0" smtClean="0">
                        <a:solidFill>
                          <a:schemeClr val="tx1"/>
                        </a:solidFill>
                      </a:endParaRPr>
                    </a:p>
                    <a:p>
                      <a:endParaRPr lang="en-GB" sz="900" b="1" i="1" u="none" dirty="0" smtClean="0">
                        <a:solidFill>
                          <a:schemeClr val="tx1"/>
                        </a:solidFill>
                      </a:endParaRPr>
                    </a:p>
                    <a:p>
                      <a:endParaRPr lang="en-GB" sz="900" b="1" i="1" u="none" dirty="0" smtClean="0">
                        <a:solidFill>
                          <a:schemeClr val="tx1"/>
                        </a:solidFill>
                      </a:endParaRPr>
                    </a:p>
                    <a:p>
                      <a:endParaRPr lang="en-GB" sz="900" b="1" i="1" u="none" dirty="0" smtClean="0">
                        <a:solidFill>
                          <a:schemeClr val="tx1"/>
                        </a:solidFill>
                      </a:endParaRPr>
                    </a:p>
                    <a:p>
                      <a:endParaRPr lang="en-GB" sz="900" b="1" i="1" u="none" dirty="0" smtClean="0">
                        <a:solidFill>
                          <a:schemeClr val="tx1"/>
                        </a:solidFill>
                      </a:endParaRPr>
                    </a:p>
                    <a:p>
                      <a:endParaRPr lang="en-GB" sz="900" b="1" i="1" u="none" dirty="0" smtClean="0">
                        <a:solidFill>
                          <a:schemeClr val="tx1"/>
                        </a:solidFill>
                      </a:endParaRPr>
                    </a:p>
                    <a:p>
                      <a:endParaRPr lang="en-GB" sz="900" b="1" i="1" u="none" dirty="0" smtClean="0">
                        <a:solidFill>
                          <a:schemeClr val="tx1"/>
                        </a:solidFill>
                      </a:endParaRPr>
                    </a:p>
                    <a:p>
                      <a:endParaRPr lang="en-GB" sz="900" b="1" i="1" u="none" dirty="0" smtClean="0">
                        <a:solidFill>
                          <a:schemeClr val="tx1"/>
                        </a:solidFill>
                      </a:endParaRPr>
                    </a:p>
                    <a:p>
                      <a:endParaRPr lang="en-GB" sz="900" b="1" i="1" u="none" dirty="0" smtClean="0">
                        <a:solidFill>
                          <a:schemeClr val="tx1"/>
                        </a:solidFill>
                      </a:endParaRPr>
                    </a:p>
                    <a:p>
                      <a:endParaRPr lang="en-GB" sz="900" b="1" i="1" u="none" dirty="0" smtClean="0">
                        <a:solidFill>
                          <a:schemeClr val="tx1"/>
                        </a:solidFill>
                      </a:endParaRPr>
                    </a:p>
                    <a:p>
                      <a:endParaRPr lang="en-GB" sz="900" b="1" i="1" u="none" dirty="0" smtClean="0">
                        <a:solidFill>
                          <a:schemeClr val="tx1"/>
                        </a:solidFill>
                      </a:endParaRPr>
                    </a:p>
                    <a:p>
                      <a:endParaRPr lang="en-GB" sz="900" b="1" i="1" u="none" dirty="0" smtClean="0">
                        <a:solidFill>
                          <a:schemeClr val="tx1"/>
                        </a:solidFill>
                      </a:endParaRPr>
                    </a:p>
                    <a:p>
                      <a:endParaRPr lang="en-GB" sz="900" b="1" i="1" u="none" dirty="0" smtClean="0">
                        <a:solidFill>
                          <a:schemeClr val="tx1"/>
                        </a:solidFill>
                      </a:endParaRPr>
                    </a:p>
                    <a:p>
                      <a:endParaRPr lang="en-GB" sz="900" b="1" i="1" u="none" dirty="0" smtClean="0">
                        <a:solidFill>
                          <a:schemeClr val="tx1"/>
                        </a:solidFill>
                      </a:endParaRPr>
                    </a:p>
                    <a:p>
                      <a:r>
                        <a:rPr lang="en-GB" sz="900" b="1" i="1" u="none" dirty="0" smtClean="0">
                          <a:solidFill>
                            <a:schemeClr val="tx1"/>
                          </a:solidFill>
                        </a:rPr>
                        <a:t>           In 10 words, “The Atomic Bomb and You”</a:t>
                      </a:r>
                      <a:endParaRPr lang="en-GB" sz="900" b="1" i="1" u="none"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00064">
                <a:tc>
                  <a:txBody>
                    <a:bodyPr/>
                    <a:lstStyle/>
                    <a:p>
                      <a:pPr algn="ctr"/>
                      <a:r>
                        <a:rPr lang="en-GB" sz="900" b="1" dirty="0" smtClean="0"/>
                        <a:t>THE ATOMIC BOMB AND YOU – GEORGE ORWELL  (1</a:t>
                      </a:r>
                      <a:r>
                        <a:rPr lang="en-GB" sz="900" b="1" baseline="30000" dirty="0" smtClean="0"/>
                        <a:t>ST</a:t>
                      </a:r>
                      <a:r>
                        <a:rPr lang="en-GB" sz="900" b="1" dirty="0" smtClean="0"/>
                        <a:t> OCTOBER 1945)</a:t>
                      </a:r>
                    </a:p>
                    <a:p>
                      <a:endParaRPr lang="en-GB" sz="900" dirty="0" smtClean="0"/>
                    </a:p>
                    <a:p>
                      <a:r>
                        <a:rPr lang="en-GB" sz="900" dirty="0" smtClean="0"/>
                        <a:t>Considering how likely we all are to be blown to pieces by it within the next five years, the atomic bomb has not roused so much discussion as might have been expected. The newspapers have published numerous diagrams, not very helpful to the average man, of protons and neutrons doing their stuff, and there has been much reiteration of the useless statement that the bomb ‘ought to be put under international control.’ But curiously little has been said, at any rate in print, about the question that is of most urgent interest to all of us, namely: ‘How difficult are these things to manufacture?’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900" b="1" dirty="0" smtClean="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ctangle 6"/>
          <p:cNvSpPr/>
          <p:nvPr/>
        </p:nvSpPr>
        <p:spPr>
          <a:xfrm>
            <a:off x="539552" y="134634"/>
            <a:ext cx="7968885"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EXTENSION HOMEWORK</a:t>
            </a:r>
            <a:endParaRPr lang="en-GB" sz="2000" b="1" dirty="0">
              <a:effectLst>
                <a:outerShdw blurRad="38100" dist="38100" dir="2700000" algn="tl">
                  <a:srgbClr val="000000">
                    <a:alpha val="43137"/>
                  </a:srgbClr>
                </a:outerShdw>
              </a:effectLst>
              <a:ea typeface="Times New Roman"/>
            </a:endParaRPr>
          </a:p>
        </p:txBody>
      </p:sp>
      <p:sp>
        <p:nvSpPr>
          <p:cNvPr id="9" name="Rounded Rectangular Callout 8"/>
          <p:cNvSpPr/>
          <p:nvPr/>
        </p:nvSpPr>
        <p:spPr>
          <a:xfrm>
            <a:off x="755576" y="2060848"/>
            <a:ext cx="7488832" cy="1800200"/>
          </a:xfrm>
          <a:prstGeom prst="wedgeRoundRectCallout">
            <a:avLst>
              <a:gd name="adj1" fmla="val -38693"/>
              <a:gd name="adj2" fmla="val -62899"/>
              <a:gd name="adj3" fmla="val 16667"/>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ounded Rectangular Callout 9"/>
          <p:cNvSpPr/>
          <p:nvPr/>
        </p:nvSpPr>
        <p:spPr>
          <a:xfrm>
            <a:off x="755576" y="4797152"/>
            <a:ext cx="7488832" cy="432048"/>
          </a:xfrm>
          <a:prstGeom prst="wedgeRoundRectCallout">
            <a:avLst>
              <a:gd name="adj1" fmla="val -36688"/>
              <a:gd name="adj2" fmla="val -167745"/>
              <a:gd name="adj3" fmla="val 16667"/>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1475656" y="2492896"/>
            <a:ext cx="6048672" cy="830997"/>
          </a:xfrm>
          <a:prstGeom prst="rect">
            <a:avLst/>
          </a:prstGeom>
          <a:noFill/>
        </p:spPr>
        <p:txBody>
          <a:bodyPr wrap="square" rtlCol="0">
            <a:spAutoFit/>
          </a:bodyPr>
          <a:lstStyle/>
          <a:p>
            <a:pPr algn="ctr"/>
            <a:r>
              <a:rPr lang="en-GB" sz="2400" b="1" dirty="0" smtClean="0"/>
              <a:t>HOMEWORK TASK – PUT DETAILS IN YOUR PLANNER NOW!!!</a:t>
            </a:r>
            <a:endParaRPr lang="en-GB" sz="24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a:srcRect/>
          <a:stretch>
            <a:fillRect/>
          </a:stretch>
        </p:blipFill>
        <p:spPr bwMode="auto">
          <a:xfrm>
            <a:off x="861903" y="980728"/>
            <a:ext cx="7409919" cy="3456384"/>
          </a:xfrm>
          <a:prstGeom prst="rect">
            <a:avLst/>
          </a:prstGeom>
          <a:noFill/>
          <a:ln w="9525">
            <a:noFill/>
            <a:miter lim="800000"/>
            <a:headEnd/>
            <a:tailEnd/>
          </a:ln>
        </p:spPr>
      </p:pic>
      <p:sp>
        <p:nvSpPr>
          <p:cNvPr id="6" name="TextBox 5"/>
          <p:cNvSpPr txBox="1"/>
          <p:nvPr/>
        </p:nvSpPr>
        <p:spPr>
          <a:xfrm>
            <a:off x="251520" y="188640"/>
            <a:ext cx="8640960" cy="461665"/>
          </a:xfrm>
          <a:prstGeom prst="rect">
            <a:avLst/>
          </a:prstGeom>
          <a:noFill/>
        </p:spPr>
        <p:txBody>
          <a:bodyPr wrap="square" rtlCol="0">
            <a:spAutoFit/>
          </a:bodyPr>
          <a:lstStyle/>
          <a:p>
            <a:pPr algn="ctr"/>
            <a:r>
              <a:rPr lang="en-GB" sz="2400" b="1" dirty="0" smtClean="0">
                <a:solidFill>
                  <a:srgbClr val="C00000"/>
                </a:solidFill>
                <a:latin typeface="Arial" pitchFamily="34" charset="0"/>
                <a:cs typeface="Arial" pitchFamily="34" charset="0"/>
              </a:rPr>
              <a:t>WHO HAD THE UPPER HAND IN THE ARMS RACE?</a:t>
            </a:r>
            <a:endParaRPr lang="en-GB" sz="2400" b="1" dirty="0">
              <a:solidFill>
                <a:srgbClr val="C00000"/>
              </a:solidFill>
              <a:latin typeface="Arial" pitchFamily="34" charset="0"/>
              <a:cs typeface="Arial" pitchFamily="34" charset="0"/>
            </a:endParaRPr>
          </a:p>
        </p:txBody>
      </p:sp>
      <p:pic>
        <p:nvPicPr>
          <p:cNvPr id="16390" name="Picture 6" descr="Play Symbol Clip Art">
            <a:hlinkClick r:id="rId2"/>
          </p:cNvPr>
          <p:cNvPicPr>
            <a:picLocks noChangeAspect="1" noChangeArrowheads="1"/>
          </p:cNvPicPr>
          <p:nvPr/>
        </p:nvPicPr>
        <p:blipFill>
          <a:blip r:embed="rId4" cstate="print"/>
          <a:srcRect/>
          <a:stretch>
            <a:fillRect/>
          </a:stretch>
        </p:blipFill>
        <p:spPr bwMode="auto">
          <a:xfrm>
            <a:off x="899592" y="3789040"/>
            <a:ext cx="576064" cy="576064"/>
          </a:xfrm>
          <a:prstGeom prst="rect">
            <a:avLst/>
          </a:prstGeom>
          <a:noFill/>
        </p:spPr>
      </p:pic>
      <p:sp>
        <p:nvSpPr>
          <p:cNvPr id="9" name="TextBox 8"/>
          <p:cNvSpPr txBox="1"/>
          <p:nvPr/>
        </p:nvSpPr>
        <p:spPr>
          <a:xfrm>
            <a:off x="1403648" y="4581128"/>
            <a:ext cx="6408712" cy="2215991"/>
          </a:xfrm>
          <a:prstGeom prst="rect">
            <a:avLst/>
          </a:prstGeom>
          <a:noFill/>
        </p:spPr>
        <p:txBody>
          <a:bodyPr wrap="square" rtlCol="0">
            <a:spAutoFit/>
          </a:bodyPr>
          <a:lstStyle/>
          <a:p>
            <a:pPr algn="ctr"/>
            <a:r>
              <a:rPr lang="en-GB" sz="2400" i="1" dirty="0" smtClean="0">
                <a:solidFill>
                  <a:srgbClr val="002060"/>
                </a:solidFill>
              </a:rPr>
              <a:t>Is there a time when the Arms Race was even?</a:t>
            </a:r>
          </a:p>
          <a:p>
            <a:pPr algn="ctr"/>
            <a:endParaRPr lang="en-GB" sz="2400" i="1" dirty="0" smtClean="0">
              <a:solidFill>
                <a:srgbClr val="002060"/>
              </a:solidFill>
            </a:endParaRPr>
          </a:p>
          <a:p>
            <a:pPr algn="ctr"/>
            <a:r>
              <a:rPr lang="en-GB" sz="2400" i="1" dirty="0" smtClean="0">
                <a:solidFill>
                  <a:srgbClr val="002060"/>
                </a:solidFill>
              </a:rPr>
              <a:t>Who else joins in?</a:t>
            </a:r>
          </a:p>
          <a:p>
            <a:pPr algn="ctr"/>
            <a:endParaRPr lang="en-GB" sz="2400" i="1" dirty="0" smtClean="0">
              <a:solidFill>
                <a:srgbClr val="002060"/>
              </a:solidFill>
            </a:endParaRPr>
          </a:p>
          <a:p>
            <a:pPr algn="ctr"/>
            <a:r>
              <a:rPr lang="en-GB" sz="2400" i="1" dirty="0" smtClean="0">
                <a:solidFill>
                  <a:srgbClr val="002060"/>
                </a:solidFill>
              </a:rPr>
              <a:t>What else do you notice about nuclear weapons?</a:t>
            </a:r>
          </a:p>
          <a:p>
            <a:endParaRPr lang="en-GB" dirty="0"/>
          </a:p>
        </p:txBody>
      </p:sp>
      <p:sp>
        <p:nvSpPr>
          <p:cNvPr id="10" name="Rectangle 9"/>
          <p:cNvSpPr/>
          <p:nvPr/>
        </p:nvSpPr>
        <p:spPr>
          <a:xfrm>
            <a:off x="3033844" y="620688"/>
            <a:ext cx="3027880" cy="1569660"/>
          </a:xfrm>
          <a:prstGeom prst="rect">
            <a:avLst/>
          </a:prstGeom>
          <a:noFill/>
        </p:spPr>
        <p:txBody>
          <a:bodyPr wrap="none" lIns="91440" tIns="45720" rIns="91440" bIns="45720">
            <a:spAutoFit/>
          </a:bodyPr>
          <a:lstStyle/>
          <a:p>
            <a:pPr algn="ctr"/>
            <a:r>
              <a:rPr lang="en-US" sz="4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OVERVIEW</a:t>
            </a:r>
          </a:p>
          <a:p>
            <a:pPr algn="ctr"/>
            <a:r>
              <a:rPr lang="en-US" sz="4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1945-2009</a:t>
            </a:r>
            <a:endParaRPr lang="en-US" sz="4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861903" y="980728"/>
            <a:ext cx="7409919" cy="3456384"/>
          </a:xfrm>
          <a:prstGeom prst="rect">
            <a:avLst/>
          </a:prstGeom>
          <a:noFill/>
          <a:ln w="9525">
            <a:noFill/>
            <a:miter lim="800000"/>
            <a:headEnd/>
            <a:tailEnd/>
          </a:ln>
        </p:spPr>
      </p:pic>
      <p:sp>
        <p:nvSpPr>
          <p:cNvPr id="6" name="TextBox 5"/>
          <p:cNvSpPr txBox="1"/>
          <p:nvPr/>
        </p:nvSpPr>
        <p:spPr>
          <a:xfrm>
            <a:off x="251520" y="188640"/>
            <a:ext cx="8640960" cy="461665"/>
          </a:xfrm>
          <a:prstGeom prst="rect">
            <a:avLst/>
          </a:prstGeom>
          <a:noFill/>
        </p:spPr>
        <p:txBody>
          <a:bodyPr wrap="square" rtlCol="0">
            <a:spAutoFit/>
          </a:bodyPr>
          <a:lstStyle/>
          <a:p>
            <a:pPr algn="ctr"/>
            <a:r>
              <a:rPr lang="en-GB" sz="2400" b="1" dirty="0" smtClean="0">
                <a:solidFill>
                  <a:srgbClr val="C00000"/>
                </a:solidFill>
                <a:latin typeface="Arial" pitchFamily="34" charset="0"/>
                <a:cs typeface="Arial" pitchFamily="34" charset="0"/>
              </a:rPr>
              <a:t>WHO HAD THE UPPER HAND IN THE ARMS RACE?</a:t>
            </a:r>
            <a:endParaRPr lang="en-GB" sz="2400" b="1" dirty="0">
              <a:solidFill>
                <a:srgbClr val="C00000"/>
              </a:solidFill>
              <a:latin typeface="Arial" pitchFamily="34" charset="0"/>
              <a:cs typeface="Arial" pitchFamily="34" charset="0"/>
            </a:endParaRPr>
          </a:p>
        </p:txBody>
      </p:sp>
      <p:sp>
        <p:nvSpPr>
          <p:cNvPr id="9" name="TextBox 8"/>
          <p:cNvSpPr txBox="1"/>
          <p:nvPr/>
        </p:nvSpPr>
        <p:spPr>
          <a:xfrm>
            <a:off x="179512" y="4581128"/>
            <a:ext cx="8712968" cy="2169825"/>
          </a:xfrm>
          <a:prstGeom prst="rect">
            <a:avLst/>
          </a:prstGeom>
          <a:noFill/>
        </p:spPr>
        <p:txBody>
          <a:bodyPr wrap="square" rtlCol="0">
            <a:spAutoFit/>
          </a:bodyPr>
          <a:lstStyle/>
          <a:p>
            <a:pPr algn="ctr"/>
            <a:r>
              <a:rPr lang="en-GB" sz="2400" i="1" dirty="0" smtClean="0">
                <a:solidFill>
                  <a:srgbClr val="002060"/>
                </a:solidFill>
              </a:rPr>
              <a:t>Is there a time when the Arms Race was even?</a:t>
            </a:r>
          </a:p>
          <a:p>
            <a:pPr algn="ctr"/>
            <a:endParaRPr lang="en-GB" sz="1100" i="1" dirty="0" smtClean="0">
              <a:solidFill>
                <a:srgbClr val="002060"/>
              </a:solidFill>
            </a:endParaRPr>
          </a:p>
          <a:p>
            <a:pPr algn="ctr"/>
            <a:r>
              <a:rPr lang="en-GB" sz="2000" i="1" dirty="0" smtClean="0">
                <a:solidFill>
                  <a:srgbClr val="002060"/>
                </a:solidFill>
              </a:rPr>
              <a:t>Note for Teacher:  HAND OUT THE EXTRACTS OF THE ARMS RACE SHEET TO BE READ OUT BY TWO SIDES OF THE ROOM IN NUMERICAL ORDER.  AS EACH ONE IS READ OUT STUDENTS ARE TO NOTE WHO IS GAINING THE UPPER HAND USING FACTS TO SUPPORT THEIR ARGUMENT.</a:t>
            </a:r>
          </a:p>
          <a:p>
            <a:pPr algn="ctr"/>
            <a:r>
              <a:rPr lang="en-GB" sz="2000" i="1" dirty="0" smtClean="0">
                <a:solidFill>
                  <a:srgbClr val="002060"/>
                </a:solidFill>
              </a:rPr>
              <a:t>THESE FACTS SHOULD BE USED WHEN PRODUCING THEIR PRACTICE PARAGRAPH.</a:t>
            </a:r>
          </a:p>
        </p:txBody>
      </p:sp>
      <p:sp>
        <p:nvSpPr>
          <p:cNvPr id="10" name="Rectangle 9"/>
          <p:cNvSpPr/>
          <p:nvPr/>
        </p:nvSpPr>
        <p:spPr>
          <a:xfrm>
            <a:off x="3033844" y="620688"/>
            <a:ext cx="2874505" cy="1569660"/>
          </a:xfrm>
          <a:prstGeom prst="rect">
            <a:avLst/>
          </a:prstGeom>
          <a:noFill/>
        </p:spPr>
        <p:txBody>
          <a:bodyPr wrap="none" lIns="91440" tIns="45720" rIns="91440" bIns="45720">
            <a:spAutoFit/>
          </a:bodyPr>
          <a:lstStyle/>
          <a:p>
            <a:pPr algn="ctr"/>
            <a:r>
              <a:rPr lang="en-US" sz="4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IN DEPTH</a:t>
            </a:r>
          </a:p>
          <a:p>
            <a:pPr algn="ctr"/>
            <a:r>
              <a:rPr lang="en-US" sz="4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1945-1960</a:t>
            </a:r>
            <a:endParaRPr lang="en-US" sz="4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p:cNvPicPr>
            <a:picLocks noChangeAspect="1" noChangeArrowheads="1"/>
          </p:cNvPicPr>
          <p:nvPr/>
        </p:nvPicPr>
        <p:blipFill>
          <a:blip r:embed="rId2"/>
          <a:srcRect/>
          <a:stretch>
            <a:fillRect/>
          </a:stretch>
        </p:blipFill>
        <p:spPr bwMode="auto">
          <a:xfrm>
            <a:off x="177512" y="620688"/>
            <a:ext cx="8788977" cy="56166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641650"/>
          <a:ext cx="9144000" cy="6546374"/>
        </p:xfrm>
        <a:graphic>
          <a:graphicData uri="http://schemas.openxmlformats.org/drawingml/2006/table">
            <a:tbl>
              <a:tblPr firstRow="1" bandRow="1">
                <a:tableStyleId>{5C22544A-7EE6-4342-B048-85BDC9FD1C3A}</a:tableStyleId>
              </a:tblPr>
              <a:tblGrid>
                <a:gridCol w="9144000"/>
              </a:tblGrid>
              <a:tr h="158698">
                <a:tc>
                  <a:txBody>
                    <a:bodyPr/>
                    <a:lstStyle/>
                    <a:p>
                      <a:pPr algn="ctr"/>
                      <a:r>
                        <a:rPr lang="en-GB" sz="1600" b="1" dirty="0" smtClean="0">
                          <a:solidFill>
                            <a:schemeClr val="tx1"/>
                          </a:solidFill>
                        </a:rPr>
                        <a:t>GRADE D – LITTLE</a:t>
                      </a:r>
                      <a:r>
                        <a:rPr lang="en-GB" sz="1600" b="1" baseline="0" dirty="0" smtClean="0">
                          <a:solidFill>
                            <a:schemeClr val="tx1"/>
                          </a:solidFill>
                        </a:rPr>
                        <a:t> SPECIFIC DETAIL OR KNOWLEDGE INCLUDED (VAGUE WAFFLING)</a:t>
                      </a:r>
                      <a:endParaRPr lang="en-GB" sz="16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58698">
                <a:tc>
                  <a:txBody>
                    <a:bodyPr/>
                    <a:lstStyle/>
                    <a:p>
                      <a:pPr algn="ctr"/>
                      <a:r>
                        <a:rPr lang="en-GB" sz="1600" b="1" dirty="0" smtClean="0">
                          <a:solidFill>
                            <a:schemeClr val="tx1"/>
                          </a:solidFill>
                        </a:rPr>
                        <a:t>GRADE</a:t>
                      </a:r>
                      <a:r>
                        <a:rPr lang="en-GB" sz="1600" b="1" baseline="0" dirty="0" smtClean="0">
                          <a:solidFill>
                            <a:schemeClr val="tx1"/>
                          </a:solidFill>
                        </a:rPr>
                        <a:t> C – THERE IS SOME DETAIL BEING USED HERE, THOUGH IT MAY NOT BE RELEVANT</a:t>
                      </a:r>
                      <a:endParaRPr lang="en-GB" sz="16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58698">
                <a:tc>
                  <a:txBody>
                    <a:bodyPr/>
                    <a:lstStyle/>
                    <a:p>
                      <a:pPr algn="ctr"/>
                      <a:r>
                        <a:rPr lang="en-GB" sz="1600" b="1" dirty="0" smtClean="0">
                          <a:solidFill>
                            <a:schemeClr val="tx1"/>
                          </a:solidFill>
                        </a:rPr>
                        <a:t>GRADE B – THERE IS SELECTED DETAIL</a:t>
                      </a:r>
                      <a:r>
                        <a:rPr lang="en-GB" sz="1600" b="1" baseline="0" dirty="0" smtClean="0">
                          <a:solidFill>
                            <a:schemeClr val="tx1"/>
                          </a:solidFill>
                        </a:rPr>
                        <a:t> BEING USED HERE TO BACK UP AN EXPLANATION</a:t>
                      </a:r>
                      <a:endParaRPr lang="en-GB" sz="16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5869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rPr>
                        <a:t>GRADE A – YOU</a:t>
                      </a:r>
                      <a:r>
                        <a:rPr lang="en-GB" sz="1600" b="1" baseline="0" dirty="0" smtClean="0">
                          <a:solidFill>
                            <a:schemeClr val="tx1"/>
                          </a:solidFill>
                        </a:rPr>
                        <a:t> ARE NOW USING RELEVANT AND ACCURATE DETAILS TO SUPPORT AN ARGUMENT</a:t>
                      </a:r>
                      <a:endParaRPr lang="en-GB" sz="1600" b="1" dirty="0" smtClean="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449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rPr>
                        <a:t>GRADE A* – YOU WILL BE INCLUDING A RANGE OF DETAILS THAT ARE RELEVANT AND ACCURATE TO SUPPORT AN ARGUMENT</a:t>
                      </a: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5869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u="sng" dirty="0" smtClean="0">
                          <a:solidFill>
                            <a:schemeClr val="tx1"/>
                          </a:solidFill>
                        </a:rPr>
                        <a:t>WHY WAS THE NUCLEAR</a:t>
                      </a:r>
                      <a:r>
                        <a:rPr lang="en-GB" sz="1600" b="1" u="sng" baseline="0" dirty="0" smtClean="0">
                          <a:solidFill>
                            <a:schemeClr val="tx1"/>
                          </a:solidFill>
                        </a:rPr>
                        <a:t> ARMS RACE</a:t>
                      </a:r>
                      <a:r>
                        <a:rPr lang="en-GB" sz="1600" b="1" u="sng" dirty="0" smtClean="0">
                          <a:solidFill>
                            <a:schemeClr val="tx1"/>
                          </a:solidFill>
                        </a:rPr>
                        <a:t> A CAUSE OF THE</a:t>
                      </a:r>
                      <a:r>
                        <a:rPr lang="en-GB" sz="1600" b="1" u="sng" baseline="0" dirty="0" smtClean="0">
                          <a:solidFill>
                            <a:schemeClr val="tx1"/>
                          </a:solidFill>
                        </a:rPr>
                        <a:t> COLD WAR?</a:t>
                      </a:r>
                      <a:endParaRPr lang="en-GB" sz="1600" b="1" u="sng" dirty="0" smtClean="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59326">
                <a:tc>
                  <a:txBody>
                    <a:bodyPr/>
                    <a:lstStyle/>
                    <a:p>
                      <a:endParaRPr lang="en-GB" sz="1400"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4522">
                <a:tc>
                  <a:txBody>
                    <a:bodyPr/>
                    <a:lstStyle/>
                    <a:p>
                      <a:r>
                        <a:rPr lang="en-GB" sz="1400" b="1" u="sng" dirty="0" smtClean="0">
                          <a:solidFill>
                            <a:schemeClr val="tx1"/>
                          </a:solidFill>
                        </a:rPr>
                        <a:t>PEER ASSESSMENT</a:t>
                      </a:r>
                      <a:r>
                        <a:rPr lang="en-GB" sz="1400" b="1" dirty="0" smtClean="0">
                          <a:solidFill>
                            <a:schemeClr val="tx1"/>
                          </a:solidFill>
                        </a:rPr>
                        <a:t> – HIGHLIGHT</a:t>
                      </a:r>
                      <a:r>
                        <a:rPr lang="en-GB" sz="1400" b="1" baseline="0" dirty="0" smtClean="0">
                          <a:solidFill>
                            <a:schemeClr val="tx1"/>
                          </a:solidFill>
                        </a:rPr>
                        <a:t> THE GRADE ABOVE WHICH YOU THINK BEST RELATES TO THE PARAGRAPH WRITTEN HERE</a:t>
                      </a:r>
                      <a:endParaRPr lang="en-GB" sz="14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9232">
                <a:tc>
                  <a:txBody>
                    <a:bodyPr/>
                    <a:lstStyle/>
                    <a:p>
                      <a:r>
                        <a:rPr lang="en-GB" sz="1400" b="1" u="sng" dirty="0" smtClean="0">
                          <a:solidFill>
                            <a:schemeClr val="tx1"/>
                          </a:solidFill>
                        </a:rPr>
                        <a:t>STUDENT ACTION</a:t>
                      </a:r>
                      <a:r>
                        <a:rPr lang="en-GB" sz="1400" b="1" dirty="0" smtClean="0">
                          <a:solidFill>
                            <a:schemeClr val="tx1"/>
                          </a:solidFill>
                        </a:rPr>
                        <a:t> (SUGGEST HOW YOU ARE GOING TO IMPROVE THIS SKILL IN YOUR NEXT PARAGRAPH – HAVE YOU CONTINUED TO INCLUDE EVIDENCE FROM SOURCES?)</a:t>
                      </a:r>
                      <a:endParaRPr lang="en-GB" sz="14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78088">
                <a:tc>
                  <a:txBody>
                    <a:bodyPr/>
                    <a:lstStyle/>
                    <a:p>
                      <a:endParaRPr lang="en-GB" sz="1400"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539552" y="134634"/>
            <a:ext cx="7968885" cy="523220"/>
          </a:xfrm>
          <a:prstGeom prst="rect">
            <a:avLst/>
          </a:prstGeom>
          <a:noFill/>
        </p:spPr>
        <p:txBody>
          <a:bodyPr wrap="square" lIns="91440" tIns="45720" rIns="91440" bIns="45720">
            <a:spAutoFit/>
          </a:bodyPr>
          <a:lstStyle/>
          <a:p>
            <a:pPr algn="ctr"/>
            <a:r>
              <a:rPr lang="en-GB" sz="1400" b="1" dirty="0" smtClean="0"/>
              <a:t>CONTROLLED ASSESSMENT PARAGRAPH PRACTICE</a:t>
            </a:r>
          </a:p>
          <a:p>
            <a:pPr algn="ctr"/>
            <a:r>
              <a:rPr lang="en-GB" sz="1400" b="1" dirty="0" smtClean="0"/>
              <a:t>ASSESSMENT OBJECTIVE FOCUS </a:t>
            </a:r>
            <a:r>
              <a:rPr lang="en-GB" sz="1400" b="1" dirty="0" smtClean="0">
                <a:solidFill>
                  <a:srgbClr val="FF0000"/>
                </a:solidFill>
                <a:effectLst>
                  <a:outerShdw blurRad="38100" dist="38100" dir="2700000" algn="tl">
                    <a:srgbClr val="000000">
                      <a:alpha val="43137"/>
                    </a:srgbClr>
                  </a:outerShdw>
                </a:effectLst>
              </a:rPr>
              <a:t>– CONTEXTUAL KNOWLEDGE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886</TotalTime>
  <Words>1252</Words>
  <Application>Microsoft Office PowerPoint</Application>
  <PresentationFormat>On-screen Show (4:3)</PresentationFormat>
  <Paragraphs>116</Paragraphs>
  <Slides>10</Slides>
  <Notes>5</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Slide 1</vt:lpstr>
      <vt:lpstr>Slide 2</vt:lpstr>
      <vt:lpstr>Slide 3</vt:lpstr>
      <vt:lpstr>Slide 4</vt:lpstr>
      <vt:lpstr>Slide 5</vt:lpstr>
      <vt:lpstr>Slide 6</vt:lpstr>
      <vt:lpstr>Slide 7</vt:lpstr>
      <vt:lpstr>Slide 8</vt:lpstr>
      <vt:lpstr>Slide 9</vt:lpstr>
      <vt:lpstr>PLENARY</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Russia in Revolution 1917-1924</dc:title>
  <dc:creator>grt2</dc:creator>
  <cp:lastModifiedBy>grt2</cp:lastModifiedBy>
  <cp:revision>87</cp:revision>
  <dcterms:created xsi:type="dcterms:W3CDTF">2012-10-06T14:41:45Z</dcterms:created>
  <dcterms:modified xsi:type="dcterms:W3CDTF">2013-03-06T22:18:37Z</dcterms:modified>
</cp:coreProperties>
</file>